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6" r:id="rId4"/>
    <p:sldId id="338" r:id="rId5"/>
    <p:sldId id="348" r:id="rId6"/>
    <p:sldId id="350" r:id="rId7"/>
    <p:sldId id="507" r:id="rId8"/>
    <p:sldId id="506" r:id="rId9"/>
    <p:sldId id="347" r:id="rId10"/>
    <p:sldId id="324" r:id="rId11"/>
    <p:sldId id="325" r:id="rId12"/>
    <p:sldId id="339" r:id="rId13"/>
    <p:sldId id="440" r:id="rId14"/>
    <p:sldId id="501" r:id="rId15"/>
    <p:sldId id="496" r:id="rId16"/>
    <p:sldId id="505" r:id="rId17"/>
    <p:sldId id="261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3203">
          <p15:clr>
            <a:srgbClr val="A4A3A4"/>
          </p15:clr>
        </p15:guide>
        <p15:guide id="5" pos="2880">
          <p15:clr>
            <a:srgbClr val="A4A3A4"/>
          </p15:clr>
        </p15:guide>
        <p15:guide id="6" pos="3742">
          <p15:clr>
            <a:srgbClr val="A4A3A4"/>
          </p15:clr>
        </p15:guide>
        <p15:guide id="7" pos="1927">
          <p15:clr>
            <a:srgbClr val="A4A3A4"/>
          </p15:clr>
        </p15:guide>
        <p15:guide id="8" pos="476">
          <p15:clr>
            <a:srgbClr val="A4A3A4"/>
          </p15:clr>
        </p15:guide>
        <p15:guide id="9" pos="5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ald Lieske" initials="Ro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AE1"/>
    <a:srgbClr val="00507F"/>
    <a:srgbClr val="D9D9D9"/>
    <a:srgbClr val="A1C611"/>
    <a:srgbClr val="FFFFFF"/>
    <a:srgbClr val="FFC000"/>
    <a:srgbClr val="EC6907"/>
    <a:srgbClr val="000000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79190" autoAdjust="0"/>
  </p:normalViewPr>
  <p:slideViewPr>
    <p:cSldViewPr showGuides="1">
      <p:cViewPr varScale="1">
        <p:scale>
          <a:sx n="85" d="100"/>
          <a:sy n="85" d="100"/>
        </p:scale>
        <p:origin x="762" y="78"/>
      </p:cViewPr>
      <p:guideLst>
        <p:guide orient="horz" pos="935"/>
        <p:guide orient="horz" pos="210"/>
        <p:guide orient="horz" pos="3702"/>
        <p:guide orient="horz" pos="3203"/>
        <p:guide pos="2880"/>
        <p:guide pos="3742"/>
        <p:guide pos="1927"/>
        <p:guide pos="476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7F076-706C-474D-9BDB-58216B61C7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1C7C-5F77-40AA-90D5-A053954B1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9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499E-BAF1-49DA-B1E7-D88DB07BD918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56B70-9638-4786-BC85-79D96D7E70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39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  <a:p>
            <a:endParaRPr lang="de-DE" sz="1600" dirty="0"/>
          </a:p>
          <a:p>
            <a:endParaRPr lang="en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6B70-9638-4786-BC85-79D96D7E70F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1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6B70-9638-4786-BC85-79D96D7E70F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2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21510-0A19-4E18-AF2A-F7346D8926E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79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6B70-9638-4786-BC85-79D96D7E70F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4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6B70-9638-4786-BC85-79D96D7E70F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9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6B70-9638-4786-BC85-79D96D7E70F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62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56B70-9638-4786-BC85-79D96D7E70FE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56B70-9638-4786-BC85-79D96D7E70FE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6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pPr marL="171450" indent="-171450">
              <a:buFontTx/>
              <a:buChar char="-"/>
            </a:pPr>
            <a:endParaRPr lang="pl-PL" sz="1200" b="1" dirty="0">
              <a:solidFill>
                <a:srgbClr val="00507F"/>
              </a:solidFill>
            </a:endParaRPr>
          </a:p>
          <a:p>
            <a:pPr algn="r"/>
            <a:r>
              <a:rPr lang="pl-PL" dirty="0">
                <a:solidFill>
                  <a:srgbClr val="00507F"/>
                </a:solidFill>
              </a:rPr>
              <a:t>(</a:t>
            </a:r>
            <a:r>
              <a:rPr lang="en-US" dirty="0">
                <a:solidFill>
                  <a:srgbClr val="00507F"/>
                </a:solidFill>
              </a:rPr>
              <a:t>April-June 20</a:t>
            </a:r>
            <a:r>
              <a:rPr lang="pl-PL" dirty="0">
                <a:solidFill>
                  <a:srgbClr val="00507F"/>
                </a:solidFill>
              </a:rPr>
              <a:t>2</a:t>
            </a:r>
            <a:r>
              <a:rPr lang="en-US" dirty="0">
                <a:solidFill>
                  <a:srgbClr val="00507F"/>
                </a:solidFill>
              </a:rPr>
              <a:t>0</a:t>
            </a:r>
            <a:r>
              <a:rPr lang="pl-PL" dirty="0">
                <a:solidFill>
                  <a:srgbClr val="00507F"/>
                </a:solidFill>
              </a:rPr>
              <a:t>)</a:t>
            </a:r>
            <a:endParaRPr lang="en-DE" dirty="0">
              <a:solidFill>
                <a:srgbClr val="00507F"/>
              </a:solidFill>
            </a:endParaRPr>
          </a:p>
          <a:p>
            <a:pPr marL="171450" indent="-171450">
              <a:buFontTx/>
              <a:buChar char="-"/>
            </a:pPr>
            <a:endParaRPr lang="pl-PL" dirty="0">
              <a:solidFill>
                <a:srgbClr val="00507F"/>
              </a:solidFill>
            </a:endParaRPr>
          </a:p>
          <a:p>
            <a:pPr marL="171450" indent="-171450">
              <a:buFontTx/>
              <a:buChar char="-"/>
            </a:pPr>
            <a:endParaRPr lang="pl-PL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21510-0A19-4E18-AF2A-F7346D8926E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72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21510-0A19-4E18-AF2A-F7346D8926E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49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21510-0A19-4E18-AF2A-F7346D8926E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2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tegmann\Desktop\BSR PPT\bsrp_0011_ppt_bg_star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32"/>
            <a:ext cx="9154672" cy="68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844824"/>
            <a:ext cx="7848798" cy="2880320"/>
          </a:xfrm>
        </p:spPr>
        <p:txBody>
          <a:bodyPr/>
          <a:lstStyle>
            <a:lvl1pPr marL="0" indent="0" algn="l">
              <a:lnSpc>
                <a:spcPct val="100000"/>
              </a:lnSpc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err="1"/>
              <a:t>of</a:t>
            </a:r>
            <a:r>
              <a:rPr lang="de-DE"/>
              <a:t> presentation title of presentation cont. title of presentation cont. 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649" y="5589588"/>
            <a:ext cx="7777163" cy="8637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:\01_IR BSR 2014-2020\10_Communication\05_Logos\03_Logo EU flag solo\bsrp_EU-supplement_solo_24mm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488" y="476672"/>
            <a:ext cx="1072500" cy="90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tegmann\Desktop\BSR PPT\bsrp_0011_ppt_bg_star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32"/>
            <a:ext cx="9154672" cy="68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844824"/>
            <a:ext cx="7848798" cy="2880320"/>
          </a:xfrm>
        </p:spPr>
        <p:txBody>
          <a:bodyPr/>
          <a:lstStyle>
            <a:lvl1pPr marL="0" indent="0" algn="l">
              <a:lnSpc>
                <a:spcPct val="100000"/>
              </a:lnSpc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err="1"/>
              <a:t>of</a:t>
            </a:r>
            <a:r>
              <a:rPr lang="de-DE"/>
              <a:t> presentation title of presentation cont. title of presentation cont. 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649" y="5589588"/>
            <a:ext cx="7777163" cy="8637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44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headline for text only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720" cy="509141"/>
          </a:xfrm>
        </p:spPr>
        <p:txBody>
          <a:bodyPr/>
          <a:lstStyle/>
          <a:p>
            <a:r>
              <a:rPr lang="en-US"/>
              <a:t>Meeting with MEP Niklaß Nienaß | Rostock, 26 Aug 2020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628551"/>
            <a:ext cx="7849245" cy="417671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45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headline for bullet points with image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/>
          <a:p>
            <a:r>
              <a:rPr lang="en-US"/>
              <a:t>Meeting with MEP Niklaß Nienaß | Rostock, 26 Aug 2020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148064" y="1628774"/>
            <a:ext cx="3392764" cy="388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4213" y="1628775"/>
            <a:ext cx="3887787" cy="3887788"/>
          </a:xfrm>
        </p:spPr>
        <p:txBody>
          <a:bodyPr/>
          <a:lstStyle>
            <a:lvl2pPr marL="360363" indent="-184150">
              <a:buFont typeface="Arial" panose="020B0604020202020204" pitchFamily="34" charset="0"/>
              <a:buChar char="•"/>
              <a:defRPr/>
            </a:lvl2pPr>
            <a:lvl3pPr marL="628650" indent="-268288">
              <a:buClr>
                <a:srgbClr val="00507F"/>
              </a:buClr>
              <a:buFont typeface="Calibri" panose="020F0502020204030204" pitchFamily="34" charset="0"/>
              <a:buChar char="–"/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9196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out text plu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1882"/>
            <a:ext cx="9144000" cy="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63688" y="1772816"/>
            <a:ext cx="6048672" cy="38889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full size picture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/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7"/>
          <p:cNvSpPr txBox="1">
            <a:spLocks/>
          </p:cNvSpPr>
          <p:nvPr userDrawn="1"/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683568" y="334164"/>
            <a:ext cx="7859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headline for image only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76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gmann\Desktop\BSR PPT\bsrp_0013_ppt_top_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6237312"/>
            <a:ext cx="6336804" cy="3603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sz="1200" dirty="0"/>
              <a:t>Image </a:t>
            </a:r>
            <a:r>
              <a:rPr lang="de-DE" sz="1200" dirty="0" err="1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412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93240"/>
            <a:ext cx="9144000" cy="53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/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/>
              <a:t>Slide headline for blank 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63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7464"/>
            <a:ext cx="9144000" cy="5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/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98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gmann\Desktop\BSR PPT\bsrp_0014_ppt_bg_final_offici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defRPr sz="3400" b="1" baseline="0">
                <a:solidFill>
                  <a:srgbClr val="00507F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-regional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67744" y="3356992"/>
            <a:ext cx="6336507" cy="2232472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rgbClr val="2CAAE1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err="1"/>
              <a:t>Full</a:t>
            </a:r>
            <a:r>
              <a:rPr lang="de-DE"/>
              <a:t> name</a:t>
            </a:r>
          </a:p>
          <a:p>
            <a:pPr lvl="0"/>
            <a:r>
              <a:rPr lang="de-DE"/>
              <a:t>Managing Authority/ Joint Secretariat</a:t>
            </a:r>
            <a:br>
              <a:rPr lang="de-DE" dirty="0"/>
            </a:br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Phone +49/381 45 484 52xx</a:t>
            </a:r>
            <a:br>
              <a:rPr lang="de-DE" dirty="0"/>
            </a:br>
            <a:r>
              <a:rPr lang="de-DE" dirty="0" err="1"/>
              <a:t>e-mail</a:t>
            </a:r>
            <a:r>
              <a:rPr lang="de-DE" dirty="0"/>
              <a:t>: full.name@interreg.baltic.eu</a:t>
            </a:r>
            <a:br>
              <a:rPr lang="de-DE" dirty="0"/>
            </a:br>
            <a:r>
              <a:rPr lang="de-DE" dirty="0"/>
              <a:t>www.interreg-baltic.eu</a:t>
            </a:r>
          </a:p>
        </p:txBody>
      </p:sp>
    </p:spTree>
    <p:extLst>
      <p:ext uri="{BB962C8B-B14F-4D97-AF65-F5344CB8AC3E}">
        <p14:creationId xmlns:p14="http://schemas.microsoft.com/office/powerpoint/2010/main" val="351351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slide with imag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defRPr sz="3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-regional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83768" y="3357563"/>
            <a:ext cx="6120483" cy="223190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/>
              <a:t>Title Full name</a:t>
            </a:r>
          </a:p>
          <a:p>
            <a:pPr lvl="0"/>
            <a:r>
              <a:rPr lang="en-IE"/>
              <a:t>Managing Authority/ Joint Secretariat</a:t>
            </a:r>
            <a:br>
              <a:rPr lang="en-IE"/>
            </a:br>
            <a:r>
              <a:rPr lang="en-IE"/>
              <a:t>Position</a:t>
            </a:r>
            <a:br>
              <a:rPr lang="en-IE"/>
            </a:br>
            <a:r>
              <a:rPr lang="en-IE"/>
              <a:t>Phone +49/381 45 484 52xx</a:t>
            </a:r>
            <a:br>
              <a:rPr lang="en-IE"/>
            </a:br>
            <a:r>
              <a:rPr lang="en-IE"/>
              <a:t>e-mail: full.name@interreg.baltic.eu</a:t>
            </a:r>
            <a:br>
              <a:rPr lang="en-IE"/>
            </a:br>
            <a:r>
              <a:rPr lang="en-IE"/>
              <a:t>www.interreg-baltic.eu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83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hanced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gmann\Desktop\BSR PPT\bsrp_0013_ppt_top_im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6237312"/>
            <a:ext cx="4968875" cy="3603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sz="1200" dirty="0"/>
              <a:t>Image </a:t>
            </a:r>
            <a:r>
              <a:rPr lang="de-DE" sz="1200" dirty="0" err="1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75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headline for text only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720" cy="50914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Meeting with MEP Niklaß Nienaß | Rostock, 26 Aug 2020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628551"/>
            <a:ext cx="7849245" cy="417671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06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83887"/>
            <a:ext cx="7772400" cy="566759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99517" y="739437"/>
            <a:ext cx="7744968" cy="41955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99517" y="739437"/>
            <a:ext cx="7744968" cy="41955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94754" y="716526"/>
            <a:ext cx="7744968" cy="537941"/>
          </a:xfrm>
        </p:spPr>
        <p:txBody>
          <a:bodyPr>
            <a:noAutofit/>
          </a:bodyPr>
          <a:lstStyle>
            <a:lvl1pPr>
              <a:defRPr sz="116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headline for bullet points with image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Meeting with MEP Niklaß Nienaß | Rostock, 26 Aug 2020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148064" y="1628774"/>
            <a:ext cx="3392764" cy="388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4213" y="1628775"/>
            <a:ext cx="3887787" cy="3887788"/>
          </a:xfrm>
        </p:spPr>
        <p:txBody>
          <a:bodyPr/>
          <a:lstStyle>
            <a:lvl2pPr marL="360363" indent="-184150">
              <a:buFont typeface="Arial" panose="020B0604020202020204" pitchFamily="34" charset="0"/>
              <a:buChar char="•"/>
              <a:defRPr/>
            </a:lvl2pPr>
            <a:lvl3pPr marL="628650" indent="-268288">
              <a:buClr>
                <a:srgbClr val="00507F"/>
              </a:buClr>
              <a:buFont typeface="Calibri" panose="020F0502020204030204" pitchFamily="34" charset="0"/>
              <a:buChar char="–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56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out text plu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1882"/>
            <a:ext cx="9144000" cy="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63688" y="1772816"/>
            <a:ext cx="6048672" cy="38889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full size picture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7"/>
          <p:cNvSpPr txBox="1">
            <a:spLocks/>
          </p:cNvSpPr>
          <p:nvPr userDrawn="1"/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683568" y="334164"/>
            <a:ext cx="7859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headline for image only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51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gmann\Desktop\BSR PPT\bsrp_0013_ppt_top_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6237312"/>
            <a:ext cx="6336804" cy="360362"/>
          </a:xfrm>
        </p:spPr>
        <p:txBody>
          <a:bodyPr>
            <a:noAutofit/>
          </a:bodyPr>
          <a:lstStyle>
            <a:lvl1pPr>
              <a:defRPr sz="1800" baseline="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/>
              <a:t>image 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3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93240"/>
            <a:ext cx="9144000" cy="53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/>
              <a:t>Slide headline for blank 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95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7464"/>
            <a:ext cx="9144000" cy="5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74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defRPr sz="3200" b="1" baseline="0">
                <a:solidFill>
                  <a:srgbClr val="00507F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-regional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67744" y="3068960"/>
            <a:ext cx="6336507" cy="2520504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tabLst>
                <a:tab pos="447675" algn="l"/>
                <a:tab pos="6115050" algn="l"/>
              </a:tabLst>
              <a:defRPr sz="2200" baseline="0">
                <a:solidFill>
                  <a:srgbClr val="2CAAE1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  <a:p>
            <a:pPr lvl="0"/>
            <a:r>
              <a:rPr lang="de-DE" dirty="0"/>
              <a:t>Managing Authority/ Joint </a:t>
            </a:r>
            <a:r>
              <a:rPr lang="de-DE" dirty="0" err="1"/>
              <a:t>Secretariat</a:t>
            </a:r>
            <a:br>
              <a:rPr lang="de-DE" dirty="0"/>
            </a:br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Phone +49/381 45 484 52xx</a:t>
            </a:r>
            <a:br>
              <a:rPr lang="de-DE" dirty="0"/>
            </a:br>
            <a:r>
              <a:rPr lang="de-DE" dirty="0" err="1"/>
              <a:t>e-mail</a:t>
            </a:r>
            <a:r>
              <a:rPr lang="de-DE" dirty="0"/>
              <a:t>: full.name@interreg.baltic.eu</a:t>
            </a:r>
            <a:br>
              <a:rPr lang="de-DE" dirty="0"/>
            </a:br>
            <a:r>
              <a:rPr lang="de-DE" dirty="0"/>
              <a:t>www.interreg-baltic.eu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414" y="6072186"/>
            <a:ext cx="39560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3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slide with imag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tabLst>
                <a:tab pos="7659688" algn="l"/>
              </a:tabLst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-regional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83768" y="2996953"/>
            <a:ext cx="6120483" cy="2592512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dirty="0"/>
              <a:t>Title Full name</a:t>
            </a:r>
          </a:p>
          <a:p>
            <a:pPr lvl="0"/>
            <a:r>
              <a:rPr lang="en-IE" dirty="0"/>
              <a:t>Managing Authority/ Joint Secretariat</a:t>
            </a:r>
            <a:br>
              <a:rPr lang="en-IE" dirty="0"/>
            </a:br>
            <a:r>
              <a:rPr lang="en-IE" dirty="0"/>
              <a:t>Position</a:t>
            </a:r>
            <a:br>
              <a:rPr lang="en-IE" dirty="0"/>
            </a:br>
            <a:r>
              <a:rPr lang="en-IE" dirty="0"/>
              <a:t>Phone +49/381 45 484 52xx</a:t>
            </a:r>
            <a:br>
              <a:rPr lang="en-IE" dirty="0"/>
            </a:br>
            <a:r>
              <a:rPr lang="en-IE" dirty="0"/>
              <a:t>e-mail: full.name@interreg.baltic.eu</a:t>
            </a:r>
            <a:br>
              <a:rPr lang="en-IE" dirty="0"/>
            </a:br>
            <a:r>
              <a:rPr lang="en-IE" dirty="0"/>
              <a:t>www.interreg-baltic.eu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44195"/>
            <a:ext cx="3593537" cy="7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Slide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600201"/>
            <a:ext cx="7848872" cy="434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83568" y="6237312"/>
            <a:ext cx="7272808" cy="509141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>
            <a:lvl1pPr algn="l">
              <a:defRPr sz="1200">
                <a:solidFill>
                  <a:srgbClr val="535353"/>
                </a:solidFill>
              </a:defRPr>
            </a:lvl1pPr>
          </a:lstStyle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79512" y="6237312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rgbClr val="535353"/>
                </a:solidFill>
              </a:defRPr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1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7" r:id="rId4"/>
    <p:sldLayoutId id="2147483658" r:id="rId5"/>
    <p:sldLayoutId id="2147483654" r:id="rId6"/>
    <p:sldLayoutId id="2147483655" r:id="rId7"/>
    <p:sldLayoutId id="2147483660" r:id="rId8"/>
    <p:sldLayoutId id="2147483659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507F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>
          <a:tab pos="447675" algn="l"/>
        </a:tabLst>
        <a:defRPr sz="2200" b="0" kern="1200" baseline="0">
          <a:solidFill>
            <a:srgbClr val="0050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50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50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Slide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600201"/>
            <a:ext cx="7848872" cy="434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83568" y="6237312"/>
            <a:ext cx="7272808" cy="509141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>
            <a:lvl1pPr algn="l">
              <a:defRPr sz="1200">
                <a:solidFill>
                  <a:srgbClr val="535353"/>
                </a:solidFill>
              </a:defRPr>
            </a:lvl1pPr>
          </a:lstStyle>
          <a:p>
            <a:r>
              <a:rPr lang="en-US"/>
              <a:t>Meeting with MEP Niklaß Nienaß | Rostock, 26 Aug 2020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79512" y="6237312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rgbClr val="535353"/>
                </a:solidFill>
              </a:defRPr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507F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>
          <a:tab pos="447675" algn="l"/>
        </a:tabLst>
        <a:defRPr sz="2200" b="0" kern="1200" baseline="0">
          <a:solidFill>
            <a:srgbClr val="0050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50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50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55650" y="2564904"/>
            <a:ext cx="7848798" cy="1152128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Interreg Baltic Sea Region:</a:t>
            </a:r>
            <a:br>
              <a:rPr lang="de-DE" altLang="de-DE" dirty="0"/>
            </a:br>
            <a:r>
              <a:rPr lang="de-DE" altLang="de-DE" dirty="0"/>
              <a:t>current status and programming</a:t>
            </a:r>
            <a:endParaRPr lang="de-DE" sz="29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5649" y="5589588"/>
            <a:ext cx="7777163" cy="863748"/>
          </a:xfrm>
        </p:spPr>
        <p:txBody>
          <a:bodyPr anchor="b"/>
          <a:lstStyle/>
          <a:p>
            <a:endParaRPr lang="en-IE" dirty="0"/>
          </a:p>
          <a:p>
            <a:r>
              <a:rPr lang="en-GB" dirty="0"/>
              <a:t>BSSSC Annual Conference</a:t>
            </a:r>
          </a:p>
          <a:p>
            <a:r>
              <a:rPr lang="en-GB" dirty="0"/>
              <a:t>on-line</a:t>
            </a:r>
            <a:r>
              <a:rPr lang="de-DE" dirty="0"/>
              <a:t> |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4D5206D-8C98-43EF-836C-836917C8F972}"/>
              </a:ext>
            </a:extLst>
          </p:cNvPr>
          <p:cNvSpPr txBox="1">
            <a:spLocks/>
          </p:cNvSpPr>
          <p:nvPr/>
        </p:nvSpPr>
        <p:spPr>
          <a:xfrm>
            <a:off x="766801" y="3933056"/>
            <a:ext cx="423724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7592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92" y="333375"/>
            <a:ext cx="8106392" cy="1143000"/>
          </a:xfrm>
        </p:spPr>
        <p:txBody>
          <a:bodyPr>
            <a:noAutofit/>
          </a:bodyPr>
          <a:lstStyle/>
          <a:p>
            <a:r>
              <a:rPr lang="en-US" sz="2800" dirty="0"/>
              <a:t>Project library – dynamic content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952" y="2060848"/>
            <a:ext cx="3960000" cy="249271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9512" y="6237312"/>
            <a:ext cx="504056" cy="365125"/>
          </a:xfrm>
        </p:spPr>
        <p:txBody>
          <a:bodyPr/>
          <a:lstStyle/>
          <a:p>
            <a:fld id="{4F3CCC0C-EABD-47DC-B539-FB00AF7AE42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/>
          <a:p>
            <a:r>
              <a:rPr lang="en-US"/>
              <a:t>Which way to innovativeness, Szczecin | 6 December 2018</a:t>
            </a:r>
            <a:endParaRPr lang="de-DE" dirty="0"/>
          </a:p>
        </p:txBody>
      </p:sp>
      <p:pic>
        <p:nvPicPr>
          <p:cNvPr id="11" name="Picture 2" descr="L:\01_IR BSR 2014-2020\10_Communication\01_Website\29_Project database 2016\05_screen design\2017.04.06_ibsr_screendesigns_c5\03.2.5_natural_resources_project_output_overla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9" t="7824" r="8690" b="6251"/>
          <a:stretch/>
        </p:blipFill>
        <p:spPr bwMode="auto">
          <a:xfrm>
            <a:off x="1187624" y="3212976"/>
            <a:ext cx="4479076" cy="295232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27983" y="1483444"/>
            <a:ext cx="4536505" cy="3875598"/>
            <a:chOff x="4427983" y="1483444"/>
            <a:chExt cx="4536505" cy="387559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406" t="50000" r="28242" b="3511"/>
            <a:stretch/>
          </p:blipFill>
          <p:spPr bwMode="auto">
            <a:xfrm>
              <a:off x="4427983" y="1483444"/>
              <a:ext cx="3522917" cy="2161579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580432" y="2276872"/>
              <a:ext cx="3384056" cy="3082170"/>
              <a:chOff x="5580432" y="2276872"/>
              <a:chExt cx="3384056" cy="308217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488" y="2276872"/>
                <a:ext cx="2880000" cy="1741735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432" y="3356992"/>
                <a:ext cx="3168352" cy="200205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4496" r="14820"/>
          <a:stretch/>
        </p:blipFill>
        <p:spPr bwMode="auto">
          <a:xfrm>
            <a:off x="395536" y="4465977"/>
            <a:ext cx="3285863" cy="24914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73" y="5012348"/>
            <a:ext cx="6165701" cy="13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/>
              <a:t>Interreg Baltic Sea Region 2021-2027:</a:t>
            </a:r>
            <a:br>
              <a:rPr lang="de-DE" sz="4400" dirty="0"/>
            </a:br>
            <a:r>
              <a:rPr lang="de-DE" sz="4000" dirty="0"/>
              <a:t>update on state of programming</a:t>
            </a:r>
            <a:endParaRPr lang="en-DE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6801" y="5517232"/>
            <a:ext cx="7777163" cy="863748"/>
          </a:xfrm>
        </p:spPr>
        <p:txBody>
          <a:bodyPr anchor="b"/>
          <a:lstStyle/>
          <a:p>
            <a:r>
              <a:rPr lang="en-GB" dirty="0"/>
              <a:t>BSSSC Annual Conference</a:t>
            </a:r>
          </a:p>
          <a:p>
            <a:r>
              <a:rPr lang="en-GB" dirty="0"/>
              <a:t>on-line</a:t>
            </a:r>
            <a:r>
              <a:rPr lang="de-DE" dirty="0"/>
              <a:t> |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4D5206D-8C98-43EF-836C-836917C8F972}"/>
              </a:ext>
            </a:extLst>
          </p:cNvPr>
          <p:cNvSpPr txBox="1">
            <a:spLocks/>
          </p:cNvSpPr>
          <p:nvPr/>
        </p:nvSpPr>
        <p:spPr>
          <a:xfrm>
            <a:off x="766801" y="3933056"/>
            <a:ext cx="423724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9366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39DEAB-367E-4F87-BF89-9236FFDD4068}"/>
              </a:ext>
            </a:extLst>
          </p:cNvPr>
          <p:cNvCxnSpPr>
            <a:cxnSpLocks/>
          </p:cNvCxnSpPr>
          <p:nvPr/>
        </p:nvCxnSpPr>
        <p:spPr>
          <a:xfrm flipH="1">
            <a:off x="4761509" y="1780263"/>
            <a:ext cx="11310" cy="4119418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95F78-810C-4327-A756-5EA0811144F3}"/>
              </a:ext>
            </a:extLst>
          </p:cNvPr>
          <p:cNvSpPr/>
          <p:nvPr/>
        </p:nvSpPr>
        <p:spPr>
          <a:xfrm>
            <a:off x="-192426" y="2193486"/>
            <a:ext cx="457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Programme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vision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Sep</a:t>
            </a: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tember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Mar</a:t>
            </a: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 20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 algn="r">
              <a:buFontTx/>
              <a:buChar char="-"/>
            </a:pPr>
            <a:endParaRPr lang="pl-PL" dirty="0">
              <a:solidFill>
                <a:srgbClr val="00507F"/>
              </a:solidFill>
            </a:endParaRPr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en-DE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EB53E-6FD5-4483-BDA9-B1401FDF2168}"/>
              </a:ext>
            </a:extLst>
          </p:cNvPr>
          <p:cNvSpPr txBox="1"/>
          <p:nvPr/>
        </p:nvSpPr>
        <p:spPr>
          <a:xfrm>
            <a:off x="5122121" y="1408907"/>
            <a:ext cx="391577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Identification of m</a:t>
            </a:r>
            <a:r>
              <a:rPr lang="en-DE" b="1" dirty="0" err="1">
                <a:solidFill>
                  <a:schemeClr val="bg1">
                    <a:lumMod val="50000"/>
                  </a:schemeClr>
                </a:solidFill>
              </a:rPr>
              <a:t>ain</a:t>
            </a: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 needs for transnational cooperation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(Sep</a:t>
            </a: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tember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-Nov</a:t>
            </a: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ember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 2019)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pl-PL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705646-BF7C-4086-B71E-AB5E0C7BD89E}"/>
              </a:ext>
            </a:extLst>
          </p:cNvPr>
          <p:cNvSpPr/>
          <p:nvPr/>
        </p:nvSpPr>
        <p:spPr>
          <a:xfrm>
            <a:off x="4506773" y="1448511"/>
            <a:ext cx="528476" cy="5284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 dirty="0">
              <a:latin typeface="Open Sans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A15D10-C04B-4FFD-A4AA-662DFF1B2D82}"/>
              </a:ext>
            </a:extLst>
          </p:cNvPr>
          <p:cNvSpPr/>
          <p:nvPr/>
        </p:nvSpPr>
        <p:spPr>
          <a:xfrm>
            <a:off x="4501403" y="2199694"/>
            <a:ext cx="528476" cy="5284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 dirty="0">
              <a:latin typeface="Open Sans Light"/>
            </a:endParaRPr>
          </a:p>
        </p:txBody>
      </p:sp>
      <p:sp>
        <p:nvSpPr>
          <p:cNvPr id="19" name="AutoShape 115">
            <a:extLst>
              <a:ext uri="{FF2B5EF4-FFF2-40B4-BE49-F238E27FC236}">
                <a16:creationId xmlns:a16="http://schemas.microsoft.com/office/drawing/2014/main" id="{A2D232D8-B839-468D-967D-5B3BA7A0DE0B}"/>
              </a:ext>
            </a:extLst>
          </p:cNvPr>
          <p:cNvSpPr>
            <a:spLocks/>
          </p:cNvSpPr>
          <p:nvPr/>
        </p:nvSpPr>
        <p:spPr bwMode="auto">
          <a:xfrm>
            <a:off x="4593645" y="1525986"/>
            <a:ext cx="326272" cy="349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" name="AutoShape 70">
            <a:extLst>
              <a:ext uri="{FF2B5EF4-FFF2-40B4-BE49-F238E27FC236}">
                <a16:creationId xmlns:a16="http://schemas.microsoft.com/office/drawing/2014/main" id="{50F824C2-91E8-4EA1-939F-AD4B30669AD5}"/>
              </a:ext>
            </a:extLst>
          </p:cNvPr>
          <p:cNvSpPr>
            <a:spLocks/>
          </p:cNvSpPr>
          <p:nvPr/>
        </p:nvSpPr>
        <p:spPr bwMode="auto">
          <a:xfrm>
            <a:off x="4562243" y="2293183"/>
            <a:ext cx="373091" cy="3623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2FA19F-51B2-4B96-8137-ACA61E7A928E}"/>
              </a:ext>
            </a:extLst>
          </p:cNvPr>
          <p:cNvSpPr/>
          <p:nvPr/>
        </p:nvSpPr>
        <p:spPr>
          <a:xfrm>
            <a:off x="4516783" y="2886299"/>
            <a:ext cx="528476" cy="5284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 dirty="0">
              <a:latin typeface="Open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8F386-89B9-4487-9996-DB41177162FA}"/>
              </a:ext>
            </a:extLst>
          </p:cNvPr>
          <p:cNvSpPr/>
          <p:nvPr/>
        </p:nvSpPr>
        <p:spPr>
          <a:xfrm>
            <a:off x="5155245" y="2893972"/>
            <a:ext cx="4476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Draft of the t</a:t>
            </a: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hematic framework </a:t>
            </a:r>
            <a:br>
              <a:rPr lang="pl-PL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DE" b="1" dirty="0" err="1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 Programme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(Jun</a:t>
            </a:r>
            <a:r>
              <a:rPr lang="pl-PL" sz="135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DE" sz="1350" dirty="0">
                <a:solidFill>
                  <a:schemeClr val="bg1">
                    <a:lumMod val="50000"/>
                  </a:schemeClr>
                </a:solidFill>
              </a:rPr>
              <a:t> 2020)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BAAAC7-0E76-44A3-9827-833E8FF310D2}"/>
              </a:ext>
            </a:extLst>
          </p:cNvPr>
          <p:cNvSpPr/>
          <p:nvPr/>
        </p:nvSpPr>
        <p:spPr>
          <a:xfrm>
            <a:off x="4528072" y="3597760"/>
            <a:ext cx="528476" cy="528476"/>
          </a:xfrm>
          <a:prstGeom prst="ellipse">
            <a:avLst/>
          </a:prstGeom>
          <a:solidFill>
            <a:srgbClr val="2CAA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 dirty="0">
              <a:latin typeface="Open Sans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C9EE54-1BE2-44C8-807F-49B3D7DB775C}"/>
              </a:ext>
            </a:extLst>
          </p:cNvPr>
          <p:cNvSpPr txBox="1"/>
          <p:nvPr/>
        </p:nvSpPr>
        <p:spPr>
          <a:xfrm>
            <a:off x="680997" y="3573714"/>
            <a:ext cx="36973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507F"/>
                </a:solidFill>
              </a:rPr>
              <a:t>P</a:t>
            </a:r>
            <a:r>
              <a:rPr lang="en-US" b="1" dirty="0" err="1">
                <a:solidFill>
                  <a:srgbClr val="00507F"/>
                </a:solidFill>
              </a:rPr>
              <a:t>ublic</a:t>
            </a:r>
            <a:r>
              <a:rPr lang="en-US" b="1" dirty="0">
                <a:solidFill>
                  <a:srgbClr val="00507F"/>
                </a:solidFill>
              </a:rPr>
              <a:t> consultations</a:t>
            </a:r>
            <a:br>
              <a:rPr lang="pl-PL" b="1" dirty="0">
                <a:solidFill>
                  <a:srgbClr val="00507F"/>
                </a:solidFill>
              </a:rPr>
            </a:br>
            <a:r>
              <a:rPr lang="en-US" sz="1350" dirty="0">
                <a:solidFill>
                  <a:srgbClr val="00507F"/>
                </a:solidFill>
              </a:rPr>
              <a:t>(13</a:t>
            </a:r>
            <a:r>
              <a:rPr lang="en-US" sz="1350" baseline="30000" dirty="0">
                <a:solidFill>
                  <a:srgbClr val="00507F"/>
                </a:solidFill>
              </a:rPr>
              <a:t>th</a:t>
            </a:r>
            <a:r>
              <a:rPr lang="en-US" sz="1350" dirty="0">
                <a:solidFill>
                  <a:srgbClr val="00507F"/>
                </a:solidFill>
              </a:rPr>
              <a:t> Jul</a:t>
            </a:r>
            <a:r>
              <a:rPr lang="pl-PL" sz="1350" dirty="0">
                <a:solidFill>
                  <a:srgbClr val="00507F"/>
                </a:solidFill>
              </a:rPr>
              <a:t>y</a:t>
            </a:r>
            <a:r>
              <a:rPr lang="en-US" sz="1350" dirty="0">
                <a:solidFill>
                  <a:srgbClr val="00507F"/>
                </a:solidFill>
              </a:rPr>
              <a:t> </a:t>
            </a:r>
            <a:r>
              <a:rPr lang="pl-PL" sz="1350" dirty="0">
                <a:solidFill>
                  <a:srgbClr val="00507F"/>
                </a:solidFill>
              </a:rPr>
              <a:t>–</a:t>
            </a:r>
            <a:r>
              <a:rPr lang="en-US" sz="1350" dirty="0">
                <a:solidFill>
                  <a:srgbClr val="00507F"/>
                </a:solidFill>
              </a:rPr>
              <a:t>  4</a:t>
            </a:r>
            <a:r>
              <a:rPr lang="en-US" sz="1350" baseline="30000" dirty="0">
                <a:solidFill>
                  <a:srgbClr val="00507F"/>
                </a:solidFill>
              </a:rPr>
              <a:t>th</a:t>
            </a:r>
            <a:r>
              <a:rPr lang="en-US" sz="1350" dirty="0">
                <a:solidFill>
                  <a:srgbClr val="00507F"/>
                </a:solidFill>
              </a:rPr>
              <a:t> Sep</a:t>
            </a:r>
            <a:r>
              <a:rPr lang="pl-PL" sz="1350" dirty="0">
                <a:solidFill>
                  <a:srgbClr val="00507F"/>
                </a:solidFill>
              </a:rPr>
              <a:t>tember 2020</a:t>
            </a:r>
            <a:r>
              <a:rPr lang="en-US" sz="1350" dirty="0">
                <a:solidFill>
                  <a:srgbClr val="00507F"/>
                </a:solidFill>
              </a:rPr>
              <a:t>)</a:t>
            </a:r>
            <a:endParaRPr lang="en-DE" sz="135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014ACA-B37B-4E63-A635-5F37413CFAE5}"/>
              </a:ext>
            </a:extLst>
          </p:cNvPr>
          <p:cNvGrpSpPr/>
          <p:nvPr/>
        </p:nvGrpSpPr>
        <p:grpSpPr>
          <a:xfrm>
            <a:off x="4664938" y="3670453"/>
            <a:ext cx="254979" cy="339272"/>
            <a:chOff x="7913688" y="-280988"/>
            <a:chExt cx="1733551" cy="2306638"/>
          </a:xfrm>
          <a:solidFill>
            <a:schemeClr val="bg1"/>
          </a:solidFill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E29B5D4C-E123-4391-9A17-2C489C36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3194876-76C7-4EA2-8A1E-A8562185C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99B44010-F520-4A70-B600-0014EC1A1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-280988"/>
              <a:ext cx="1733551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Open Sans Light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407F13-1BEF-4D99-A262-8ED6F1B1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E8CB8F49-200B-4B4E-90AE-BF8BBFCAD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31D7844-4A30-4DB7-96B4-64153173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47" y="185324"/>
              <a:ext cx="1160461" cy="71440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Open Sans Light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BE04AA1-57AF-437F-8B4B-A32AA7B6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24E6F0D-9F77-4D47-AD10-0F98F066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8D78C96-33AB-4D3D-9B0F-018C2EF0C871}"/>
              </a:ext>
            </a:extLst>
          </p:cNvPr>
          <p:cNvSpPr/>
          <p:nvPr/>
        </p:nvSpPr>
        <p:spPr>
          <a:xfrm>
            <a:off x="4867146" y="4450089"/>
            <a:ext cx="39561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>
                <a:solidFill>
                  <a:srgbClr val="00507F"/>
                </a:solidFill>
              </a:rPr>
              <a:t>Endorsement of the Programme draft</a:t>
            </a:r>
            <a:endParaRPr lang="pl-PL" dirty="0">
              <a:solidFill>
                <a:srgbClr val="00507F"/>
              </a:solidFill>
            </a:endParaRPr>
          </a:p>
          <a:p>
            <a:pPr marL="214313" indent="-214313" algn="r">
              <a:buFontTx/>
              <a:buChar char="-"/>
            </a:pPr>
            <a:endParaRPr lang="pl-PL" dirty="0">
              <a:solidFill>
                <a:srgbClr val="00507F"/>
              </a:solidFill>
            </a:endParaRPr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pl-PL" sz="1350" dirty="0"/>
          </a:p>
          <a:p>
            <a:pPr marL="214313" indent="-214313" algn="r">
              <a:buFontTx/>
              <a:buChar char="-"/>
            </a:pPr>
            <a:endParaRPr lang="en-DE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B413AC-DC14-4FBA-BD64-852D8938D5AA}"/>
              </a:ext>
            </a:extLst>
          </p:cNvPr>
          <p:cNvSpPr/>
          <p:nvPr/>
        </p:nvSpPr>
        <p:spPr>
          <a:xfrm>
            <a:off x="4506773" y="4363582"/>
            <a:ext cx="528476" cy="528476"/>
          </a:xfrm>
          <a:prstGeom prst="ellipse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>
              <a:latin typeface="Open Sans Ligh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6C45D8-DB91-40EA-8EA1-9B15EFAA3AB0}"/>
              </a:ext>
            </a:extLst>
          </p:cNvPr>
          <p:cNvSpPr/>
          <p:nvPr/>
        </p:nvSpPr>
        <p:spPr>
          <a:xfrm>
            <a:off x="4492543" y="5063956"/>
            <a:ext cx="528476" cy="52847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>
              <a:latin typeface="Open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30905C-EC78-43F1-8D7E-C9AE3AD3E076}"/>
              </a:ext>
            </a:extLst>
          </p:cNvPr>
          <p:cNvSpPr txBox="1"/>
          <p:nvPr/>
        </p:nvSpPr>
        <p:spPr>
          <a:xfrm>
            <a:off x="1389100" y="5078655"/>
            <a:ext cx="305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507F"/>
                </a:solidFill>
              </a:rPr>
              <a:t>National approval procedure</a:t>
            </a:r>
            <a:endParaRPr lang="en-DE" sz="1350" dirty="0">
              <a:solidFill>
                <a:srgbClr val="00507F"/>
              </a:solidFill>
            </a:endParaRPr>
          </a:p>
        </p:txBody>
      </p:sp>
      <p:sp>
        <p:nvSpPr>
          <p:cNvPr id="47" name="AutoShape 82">
            <a:extLst>
              <a:ext uri="{FF2B5EF4-FFF2-40B4-BE49-F238E27FC236}">
                <a16:creationId xmlns:a16="http://schemas.microsoft.com/office/drawing/2014/main" id="{430EB35C-02B1-4682-AF0E-5C85F02F2379}"/>
              </a:ext>
            </a:extLst>
          </p:cNvPr>
          <p:cNvSpPr>
            <a:spLocks/>
          </p:cNvSpPr>
          <p:nvPr/>
        </p:nvSpPr>
        <p:spPr bwMode="auto">
          <a:xfrm>
            <a:off x="4584933" y="5183755"/>
            <a:ext cx="358460" cy="288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B27395-385F-4E1C-B878-EB704A1E443D}"/>
              </a:ext>
            </a:extLst>
          </p:cNvPr>
          <p:cNvSpPr/>
          <p:nvPr/>
        </p:nvSpPr>
        <p:spPr>
          <a:xfrm>
            <a:off x="2991883" y="5304777"/>
            <a:ext cx="1585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>
                <a:solidFill>
                  <a:srgbClr val="00507F"/>
                </a:solidFill>
              </a:rPr>
              <a:t>(</a:t>
            </a:r>
            <a:r>
              <a:rPr lang="pl-PL" sz="1350" dirty="0">
                <a:solidFill>
                  <a:srgbClr val="00507F"/>
                </a:solidFill>
              </a:rPr>
              <a:t>from March 2021</a:t>
            </a:r>
            <a:r>
              <a:rPr lang="pl-PL" dirty="0">
                <a:solidFill>
                  <a:srgbClr val="00507F"/>
                </a:solidFill>
              </a:rPr>
              <a:t>)</a:t>
            </a:r>
            <a:r>
              <a:rPr lang="en-DE" dirty="0">
                <a:solidFill>
                  <a:srgbClr val="00507F"/>
                </a:solidFill>
              </a:rPr>
              <a:t> </a:t>
            </a:r>
            <a:endParaRPr lang="en-DE" sz="1350" dirty="0"/>
          </a:p>
        </p:txBody>
      </p:sp>
      <p:sp>
        <p:nvSpPr>
          <p:cNvPr id="52" name="AutoShape 15">
            <a:extLst>
              <a:ext uri="{FF2B5EF4-FFF2-40B4-BE49-F238E27FC236}">
                <a16:creationId xmlns:a16="http://schemas.microsoft.com/office/drawing/2014/main" id="{B4874203-8615-4566-916D-B053DB96A9F8}"/>
              </a:ext>
            </a:extLst>
          </p:cNvPr>
          <p:cNvSpPr>
            <a:spLocks/>
          </p:cNvSpPr>
          <p:nvPr/>
        </p:nvSpPr>
        <p:spPr bwMode="auto">
          <a:xfrm>
            <a:off x="4602599" y="4457935"/>
            <a:ext cx="348935" cy="340254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AutoShape 119">
            <a:extLst>
              <a:ext uri="{FF2B5EF4-FFF2-40B4-BE49-F238E27FC236}">
                <a16:creationId xmlns:a16="http://schemas.microsoft.com/office/drawing/2014/main" id="{4BAAAAEB-5D4A-42CD-A85C-3CA96270D0D6}"/>
              </a:ext>
            </a:extLst>
          </p:cNvPr>
          <p:cNvSpPr>
            <a:spLocks/>
          </p:cNvSpPr>
          <p:nvPr/>
        </p:nvSpPr>
        <p:spPr bwMode="auto">
          <a:xfrm>
            <a:off x="4602599" y="2990933"/>
            <a:ext cx="356844" cy="3465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Title 3">
            <a:extLst>
              <a:ext uri="{FF2B5EF4-FFF2-40B4-BE49-F238E27FC236}">
                <a16:creationId xmlns:a16="http://schemas.microsoft.com/office/drawing/2014/main" id="{30D08328-0AB5-4F57-9185-B22DBADE3724}"/>
              </a:ext>
            </a:extLst>
          </p:cNvPr>
          <p:cNvSpPr txBox="1">
            <a:spLocks/>
          </p:cNvSpPr>
          <p:nvPr/>
        </p:nvSpPr>
        <p:spPr bwMode="auto">
          <a:xfrm>
            <a:off x="680997" y="787201"/>
            <a:ext cx="2592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F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2CAAE1"/>
                </a:solidFill>
              </a:rPr>
              <a:t>Programming </a:t>
            </a:r>
            <a:r>
              <a:rPr lang="pl-PL" sz="2400" dirty="0">
                <a:solidFill>
                  <a:srgbClr val="2CAAE1"/>
                </a:solidFill>
              </a:rPr>
              <a:t>process</a:t>
            </a:r>
            <a:endParaRPr lang="en-DE" sz="2400" dirty="0">
              <a:solidFill>
                <a:srgbClr val="2CAAE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E6388E-E522-4200-B85E-BCC28B9CE712}"/>
              </a:ext>
            </a:extLst>
          </p:cNvPr>
          <p:cNvSpPr/>
          <p:nvPr/>
        </p:nvSpPr>
        <p:spPr>
          <a:xfrm>
            <a:off x="323528" y="945796"/>
            <a:ext cx="270030" cy="270030"/>
          </a:xfrm>
          <a:prstGeom prst="ellipse">
            <a:avLst/>
          </a:prstGeom>
          <a:solidFill>
            <a:srgbClr val="00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/>
          </a:p>
        </p:txBody>
      </p:sp>
    </p:spTree>
    <p:extLst>
      <p:ext uri="{BB962C8B-B14F-4D97-AF65-F5344CB8AC3E}">
        <p14:creationId xmlns:p14="http://schemas.microsoft.com/office/powerpoint/2010/main" val="26119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47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E2E6C-7A60-42C2-A753-3A03D2D8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01282"/>
            <a:ext cx="2188998" cy="86409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2CAAE1"/>
                </a:solidFill>
              </a:rPr>
              <a:t>Programming</a:t>
            </a:r>
            <a:br>
              <a:rPr lang="en-US" sz="2400" dirty="0">
                <a:solidFill>
                  <a:srgbClr val="2CAAE1"/>
                </a:solidFill>
              </a:rPr>
            </a:br>
            <a:r>
              <a:rPr lang="en-US" sz="2400" dirty="0">
                <a:solidFill>
                  <a:srgbClr val="2CAAE1"/>
                </a:solidFill>
              </a:rPr>
              <a:t> </a:t>
            </a:r>
            <a:r>
              <a:rPr lang="pl-PL" sz="2400" dirty="0">
                <a:solidFill>
                  <a:srgbClr val="2CAAE1"/>
                </a:solidFill>
              </a:rPr>
              <a:t>process</a:t>
            </a:r>
            <a:br>
              <a:rPr lang="en-DE" dirty="0">
                <a:solidFill>
                  <a:srgbClr val="2CAAE1"/>
                </a:solidFill>
              </a:rPr>
            </a:br>
            <a:endParaRPr lang="en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B40150-AEB7-4640-9B93-1703CEB16EDC}"/>
              </a:ext>
            </a:extLst>
          </p:cNvPr>
          <p:cNvSpPr/>
          <p:nvPr/>
        </p:nvSpPr>
        <p:spPr>
          <a:xfrm>
            <a:off x="291447" y="763300"/>
            <a:ext cx="270030" cy="270030"/>
          </a:xfrm>
          <a:prstGeom prst="ellipse">
            <a:avLst/>
          </a:prstGeom>
          <a:solidFill>
            <a:srgbClr val="00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597425-358F-4D8C-9FE4-33CA9C8928DB}"/>
              </a:ext>
            </a:extLst>
          </p:cNvPr>
          <p:cNvCxnSpPr>
            <a:cxnSpLocks/>
          </p:cNvCxnSpPr>
          <p:nvPr/>
        </p:nvCxnSpPr>
        <p:spPr>
          <a:xfrm>
            <a:off x="4774759" y="1834477"/>
            <a:ext cx="1" cy="4166273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11C8E3B-8AA0-4E1E-B318-C6BB8C9061EA}"/>
              </a:ext>
            </a:extLst>
          </p:cNvPr>
          <p:cNvSpPr/>
          <p:nvPr/>
        </p:nvSpPr>
        <p:spPr>
          <a:xfrm>
            <a:off x="4516136" y="1739472"/>
            <a:ext cx="528476" cy="528476"/>
          </a:xfrm>
          <a:prstGeom prst="ellipse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>
              <a:latin typeface="Open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D527A-71D8-4507-8492-ABF7588BF063}"/>
              </a:ext>
            </a:extLst>
          </p:cNvPr>
          <p:cNvSpPr/>
          <p:nvPr/>
        </p:nvSpPr>
        <p:spPr>
          <a:xfrm>
            <a:off x="5074599" y="1676076"/>
            <a:ext cx="3060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507F"/>
                </a:solidFill>
              </a:rPr>
              <a:t>Submission of the Programme</a:t>
            </a:r>
            <a:br>
              <a:rPr lang="pl-PL" b="1" dirty="0">
                <a:solidFill>
                  <a:srgbClr val="00507F"/>
                </a:solidFill>
              </a:rPr>
            </a:br>
            <a:r>
              <a:rPr lang="pl-PL" b="1" dirty="0">
                <a:solidFill>
                  <a:srgbClr val="00507F"/>
                </a:solidFill>
              </a:rPr>
              <a:t>to the European Commission </a:t>
            </a:r>
            <a:endParaRPr lang="en-DE" b="1" dirty="0">
              <a:solidFill>
                <a:srgbClr val="00507F"/>
              </a:solidFill>
            </a:endParaRPr>
          </a:p>
        </p:txBody>
      </p:sp>
      <p:sp>
        <p:nvSpPr>
          <p:cNvPr id="9" name="AutoShape 39">
            <a:extLst>
              <a:ext uri="{FF2B5EF4-FFF2-40B4-BE49-F238E27FC236}">
                <a16:creationId xmlns:a16="http://schemas.microsoft.com/office/drawing/2014/main" id="{776E0807-052C-48F9-838E-1E7AD6E337A6}"/>
              </a:ext>
            </a:extLst>
          </p:cNvPr>
          <p:cNvSpPr>
            <a:spLocks/>
          </p:cNvSpPr>
          <p:nvPr/>
        </p:nvSpPr>
        <p:spPr bwMode="auto">
          <a:xfrm>
            <a:off x="4608676" y="1834477"/>
            <a:ext cx="343397" cy="334854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1E0C23-5B4A-4BEC-ADCC-AD96B0CF2D1C}"/>
              </a:ext>
            </a:extLst>
          </p:cNvPr>
          <p:cNvGrpSpPr/>
          <p:nvPr/>
        </p:nvGrpSpPr>
        <p:grpSpPr>
          <a:xfrm>
            <a:off x="4564534" y="2599186"/>
            <a:ext cx="464972" cy="495719"/>
            <a:chOff x="1588" y="1588"/>
            <a:chExt cx="984250" cy="1049337"/>
          </a:xfrm>
          <a:solidFill>
            <a:schemeClr val="bg1"/>
          </a:solidFill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FD9EEF62-F447-4BCD-B80D-79690419F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8" y="395288"/>
              <a:ext cx="393700" cy="655637"/>
            </a:xfrm>
            <a:custGeom>
              <a:avLst/>
              <a:gdLst>
                <a:gd name="T0" fmla="*/ 52 w 104"/>
                <a:gd name="T1" fmla="*/ 0 h 173"/>
                <a:gd name="T2" fmla="*/ 0 w 104"/>
                <a:gd name="T3" fmla="*/ 52 h 173"/>
                <a:gd name="T4" fmla="*/ 17 w 104"/>
                <a:gd name="T5" fmla="*/ 90 h 173"/>
                <a:gd name="T6" fmla="*/ 17 w 104"/>
                <a:gd name="T7" fmla="*/ 173 h 173"/>
                <a:gd name="T8" fmla="*/ 52 w 104"/>
                <a:gd name="T9" fmla="*/ 139 h 173"/>
                <a:gd name="T10" fmla="*/ 87 w 104"/>
                <a:gd name="T11" fmla="*/ 173 h 173"/>
                <a:gd name="T12" fmla="*/ 87 w 104"/>
                <a:gd name="T13" fmla="*/ 90 h 173"/>
                <a:gd name="T14" fmla="*/ 104 w 104"/>
                <a:gd name="T15" fmla="*/ 52 h 173"/>
                <a:gd name="T16" fmla="*/ 52 w 104"/>
                <a:gd name="T17" fmla="*/ 0 h 173"/>
                <a:gd name="T18" fmla="*/ 52 w 104"/>
                <a:gd name="T19" fmla="*/ 87 h 173"/>
                <a:gd name="T20" fmla="*/ 17 w 104"/>
                <a:gd name="T21" fmla="*/ 52 h 173"/>
                <a:gd name="T22" fmla="*/ 52 w 104"/>
                <a:gd name="T23" fmla="*/ 17 h 173"/>
                <a:gd name="T24" fmla="*/ 87 w 104"/>
                <a:gd name="T25" fmla="*/ 52 h 173"/>
                <a:gd name="T26" fmla="*/ 52 w 104"/>
                <a:gd name="T2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AE1E992-152F-4802-B48D-109B28C1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588"/>
              <a:ext cx="852488" cy="1049337"/>
            </a:xfrm>
            <a:custGeom>
              <a:avLst/>
              <a:gdLst>
                <a:gd name="T0" fmla="*/ 277 w 537"/>
                <a:gd name="T1" fmla="*/ 580 h 661"/>
                <a:gd name="T2" fmla="*/ 83 w 537"/>
                <a:gd name="T3" fmla="*/ 580 h 661"/>
                <a:gd name="T4" fmla="*/ 83 w 537"/>
                <a:gd name="T5" fmla="*/ 84 h 661"/>
                <a:gd name="T6" fmla="*/ 312 w 537"/>
                <a:gd name="T7" fmla="*/ 84 h 661"/>
                <a:gd name="T8" fmla="*/ 437 w 537"/>
                <a:gd name="T9" fmla="*/ 208 h 661"/>
                <a:gd name="T10" fmla="*/ 537 w 537"/>
                <a:gd name="T11" fmla="*/ 208 h 661"/>
                <a:gd name="T12" fmla="*/ 537 w 537"/>
                <a:gd name="T13" fmla="*/ 189 h 661"/>
                <a:gd name="T14" fmla="*/ 348 w 537"/>
                <a:gd name="T15" fmla="*/ 0 h 661"/>
                <a:gd name="T16" fmla="*/ 0 w 537"/>
                <a:gd name="T17" fmla="*/ 0 h 661"/>
                <a:gd name="T18" fmla="*/ 0 w 537"/>
                <a:gd name="T19" fmla="*/ 661 h 661"/>
                <a:gd name="T20" fmla="*/ 355 w 537"/>
                <a:gd name="T21" fmla="*/ 661 h 661"/>
                <a:gd name="T22" fmla="*/ 279 w 537"/>
                <a:gd name="T23" fmla="*/ 580 h 661"/>
                <a:gd name="T24" fmla="*/ 277 w 537"/>
                <a:gd name="T25" fmla="*/ 58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DE5066D-DC78-412D-BA88-59DEDD5E9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331788"/>
              <a:ext cx="3302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Open Sans Ligh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975A2951-ABE9-4CD4-8870-73F12ABE6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460375"/>
              <a:ext cx="330200" cy="68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DC3752-7E89-48E5-A111-CE6231AB1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592138"/>
              <a:ext cx="330200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902B9-7209-475F-BCD4-F3C7EF3884AF}"/>
              </a:ext>
            </a:extLst>
          </p:cNvPr>
          <p:cNvSpPr/>
          <p:nvPr/>
        </p:nvSpPr>
        <p:spPr>
          <a:xfrm>
            <a:off x="1264227" y="2674005"/>
            <a:ext cx="295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507F"/>
                </a:solidFill>
              </a:rPr>
              <a:t>Start of the new Programme </a:t>
            </a:r>
            <a:endParaRPr lang="en-DE" b="1" dirty="0">
              <a:solidFill>
                <a:srgbClr val="00507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5A7BC-1E14-4664-9D5A-9BA0E5D6E528}"/>
              </a:ext>
            </a:extLst>
          </p:cNvPr>
          <p:cNvSpPr/>
          <p:nvPr/>
        </p:nvSpPr>
        <p:spPr>
          <a:xfrm>
            <a:off x="3195732" y="2956554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>
                <a:solidFill>
                  <a:srgbClr val="00507F"/>
                </a:solidFill>
              </a:rPr>
              <a:t>(</a:t>
            </a:r>
            <a:r>
              <a:rPr lang="pl-PL" sz="1350" dirty="0">
                <a:solidFill>
                  <a:srgbClr val="00507F"/>
                </a:solidFill>
              </a:rPr>
              <a:t>end 2021</a:t>
            </a:r>
            <a:r>
              <a:rPr lang="pl-PL" dirty="0">
                <a:solidFill>
                  <a:srgbClr val="00507F"/>
                </a:solidFill>
              </a:rPr>
              <a:t>)</a:t>
            </a:r>
            <a:r>
              <a:rPr lang="en-DE" dirty="0">
                <a:solidFill>
                  <a:srgbClr val="00507F"/>
                </a:solidFill>
              </a:rPr>
              <a:t> </a:t>
            </a:r>
            <a:endParaRPr lang="en-DE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0D659C-2CED-43C0-A548-54ECEED58410}"/>
              </a:ext>
            </a:extLst>
          </p:cNvPr>
          <p:cNvSpPr/>
          <p:nvPr/>
        </p:nvSpPr>
        <p:spPr>
          <a:xfrm>
            <a:off x="4516136" y="3473421"/>
            <a:ext cx="528476" cy="528476"/>
          </a:xfrm>
          <a:prstGeom prst="ellipse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>
              <a:latin typeface="Open Sans Light"/>
            </a:endParaRPr>
          </a:p>
        </p:txBody>
      </p:sp>
      <p:sp>
        <p:nvSpPr>
          <p:cNvPr id="19" name="AutoShape 130">
            <a:extLst>
              <a:ext uri="{FF2B5EF4-FFF2-40B4-BE49-F238E27FC236}">
                <a16:creationId xmlns:a16="http://schemas.microsoft.com/office/drawing/2014/main" id="{9864E67F-897F-4DB8-9636-CC12C0FF246B}"/>
              </a:ext>
            </a:extLst>
          </p:cNvPr>
          <p:cNvSpPr>
            <a:spLocks/>
          </p:cNvSpPr>
          <p:nvPr/>
        </p:nvSpPr>
        <p:spPr bwMode="auto">
          <a:xfrm>
            <a:off x="4623212" y="3610146"/>
            <a:ext cx="261535" cy="255028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75" tIns="28575" rIns="28575" bIns="28575" anchor="ctr"/>
          <a:lstStyle/>
          <a:p>
            <a:pPr defTabSz="256896">
              <a:defRPr/>
            </a:pPr>
            <a:endParaRPr lang="es-ES" sz="15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80F024-1BE1-4F2D-9D6D-F8B0C39476F0}"/>
              </a:ext>
            </a:extLst>
          </p:cNvPr>
          <p:cNvSpPr/>
          <p:nvPr/>
        </p:nvSpPr>
        <p:spPr>
          <a:xfrm>
            <a:off x="5195924" y="3518924"/>
            <a:ext cx="3286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507F"/>
                </a:solidFill>
              </a:rPr>
              <a:t>First call for project applications </a:t>
            </a:r>
            <a:endParaRPr lang="en-DE" b="1" dirty="0">
              <a:solidFill>
                <a:srgbClr val="00507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8DD96-68A7-4F4C-BA2B-7257BB20A0CC}"/>
              </a:ext>
            </a:extLst>
          </p:cNvPr>
          <p:cNvSpPr/>
          <p:nvPr/>
        </p:nvSpPr>
        <p:spPr>
          <a:xfrm>
            <a:off x="5167011" y="3828772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350" dirty="0">
                <a:solidFill>
                  <a:srgbClr val="00507F"/>
                </a:solidFill>
              </a:rPr>
              <a:t>(</a:t>
            </a:r>
            <a:r>
              <a:rPr lang="pl-PL" sz="1350" dirty="0">
                <a:solidFill>
                  <a:srgbClr val="00507F"/>
                </a:solidFill>
              </a:rPr>
              <a:t>end 2021</a:t>
            </a:r>
            <a:r>
              <a:rPr lang="pl-PL" dirty="0">
                <a:solidFill>
                  <a:srgbClr val="00507F"/>
                </a:solidFill>
              </a:rPr>
              <a:t>)</a:t>
            </a:r>
            <a:r>
              <a:rPr lang="en-DE" dirty="0">
                <a:solidFill>
                  <a:srgbClr val="00507F"/>
                </a:solidFill>
              </a:rPr>
              <a:t> </a:t>
            </a:r>
            <a:endParaRPr lang="en-DE" sz="13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FA54DE-A7C9-4CA4-BC84-C0AEEF4D8EF0}"/>
              </a:ext>
            </a:extLst>
          </p:cNvPr>
          <p:cNvGrpSpPr/>
          <p:nvPr/>
        </p:nvGrpSpPr>
        <p:grpSpPr>
          <a:xfrm>
            <a:off x="4678834" y="2713486"/>
            <a:ext cx="464972" cy="495719"/>
            <a:chOff x="1588" y="1588"/>
            <a:chExt cx="984250" cy="1049337"/>
          </a:xfrm>
          <a:solidFill>
            <a:schemeClr val="bg1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388895C-CDAB-4F13-B5F5-90C272803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8" y="395288"/>
              <a:ext cx="393700" cy="655637"/>
            </a:xfrm>
            <a:custGeom>
              <a:avLst/>
              <a:gdLst>
                <a:gd name="T0" fmla="*/ 52 w 104"/>
                <a:gd name="T1" fmla="*/ 0 h 173"/>
                <a:gd name="T2" fmla="*/ 0 w 104"/>
                <a:gd name="T3" fmla="*/ 52 h 173"/>
                <a:gd name="T4" fmla="*/ 17 w 104"/>
                <a:gd name="T5" fmla="*/ 90 h 173"/>
                <a:gd name="T6" fmla="*/ 17 w 104"/>
                <a:gd name="T7" fmla="*/ 173 h 173"/>
                <a:gd name="T8" fmla="*/ 52 w 104"/>
                <a:gd name="T9" fmla="*/ 139 h 173"/>
                <a:gd name="T10" fmla="*/ 87 w 104"/>
                <a:gd name="T11" fmla="*/ 173 h 173"/>
                <a:gd name="T12" fmla="*/ 87 w 104"/>
                <a:gd name="T13" fmla="*/ 90 h 173"/>
                <a:gd name="T14" fmla="*/ 104 w 104"/>
                <a:gd name="T15" fmla="*/ 52 h 173"/>
                <a:gd name="T16" fmla="*/ 52 w 104"/>
                <a:gd name="T17" fmla="*/ 0 h 173"/>
                <a:gd name="T18" fmla="*/ 52 w 104"/>
                <a:gd name="T19" fmla="*/ 87 h 173"/>
                <a:gd name="T20" fmla="*/ 17 w 104"/>
                <a:gd name="T21" fmla="*/ 52 h 173"/>
                <a:gd name="T22" fmla="*/ 52 w 104"/>
                <a:gd name="T23" fmla="*/ 17 h 173"/>
                <a:gd name="T24" fmla="*/ 87 w 104"/>
                <a:gd name="T25" fmla="*/ 52 h 173"/>
                <a:gd name="T26" fmla="*/ 52 w 104"/>
                <a:gd name="T2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DB9B1B0-76E7-4084-A9EC-71EE986E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588"/>
              <a:ext cx="852488" cy="1049337"/>
            </a:xfrm>
            <a:custGeom>
              <a:avLst/>
              <a:gdLst>
                <a:gd name="T0" fmla="*/ 277 w 537"/>
                <a:gd name="T1" fmla="*/ 580 h 661"/>
                <a:gd name="T2" fmla="*/ 83 w 537"/>
                <a:gd name="T3" fmla="*/ 580 h 661"/>
                <a:gd name="T4" fmla="*/ 83 w 537"/>
                <a:gd name="T5" fmla="*/ 84 h 661"/>
                <a:gd name="T6" fmla="*/ 312 w 537"/>
                <a:gd name="T7" fmla="*/ 84 h 661"/>
                <a:gd name="T8" fmla="*/ 437 w 537"/>
                <a:gd name="T9" fmla="*/ 208 h 661"/>
                <a:gd name="T10" fmla="*/ 537 w 537"/>
                <a:gd name="T11" fmla="*/ 208 h 661"/>
                <a:gd name="T12" fmla="*/ 537 w 537"/>
                <a:gd name="T13" fmla="*/ 189 h 661"/>
                <a:gd name="T14" fmla="*/ 348 w 537"/>
                <a:gd name="T15" fmla="*/ 0 h 661"/>
                <a:gd name="T16" fmla="*/ 0 w 537"/>
                <a:gd name="T17" fmla="*/ 0 h 661"/>
                <a:gd name="T18" fmla="*/ 0 w 537"/>
                <a:gd name="T19" fmla="*/ 661 h 661"/>
                <a:gd name="T20" fmla="*/ 355 w 537"/>
                <a:gd name="T21" fmla="*/ 661 h 661"/>
                <a:gd name="T22" fmla="*/ 279 w 537"/>
                <a:gd name="T23" fmla="*/ 580 h 661"/>
                <a:gd name="T24" fmla="*/ 277 w 537"/>
                <a:gd name="T25" fmla="*/ 58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0C733F4-E056-40F9-975B-FAB3D148E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331788"/>
              <a:ext cx="3302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Open Sans Light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C3D6DCC2-158C-4CC7-8ABC-F09DAE0E1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460375"/>
              <a:ext cx="330200" cy="68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10ACBD61-85F1-4ED2-877C-D94BECC75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592138"/>
              <a:ext cx="330200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ED15DD6-9EEE-49A8-91A8-F46EB67E20F6}"/>
              </a:ext>
            </a:extLst>
          </p:cNvPr>
          <p:cNvSpPr/>
          <p:nvPr/>
        </p:nvSpPr>
        <p:spPr>
          <a:xfrm>
            <a:off x="4338674" y="2448345"/>
            <a:ext cx="857250" cy="857250"/>
          </a:xfrm>
          <a:prstGeom prst="ellipse">
            <a:avLst/>
          </a:prstGeom>
          <a:solidFill>
            <a:srgbClr val="2CAA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9" tIns="34284" rIns="68569" bIns="34284" spcCol="0" rtlCol="0" anchor="ctr"/>
          <a:lstStyle/>
          <a:p>
            <a:pPr algn="ctr"/>
            <a:endParaRPr lang="en-US" sz="1350" dirty="0">
              <a:latin typeface="Open Sans Ligh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3679A-AE08-412F-B11C-C42E18200B85}"/>
              </a:ext>
            </a:extLst>
          </p:cNvPr>
          <p:cNvGrpSpPr/>
          <p:nvPr/>
        </p:nvGrpSpPr>
        <p:grpSpPr>
          <a:xfrm>
            <a:off x="4547888" y="2611260"/>
            <a:ext cx="464972" cy="495719"/>
            <a:chOff x="1588" y="1588"/>
            <a:chExt cx="984250" cy="1049337"/>
          </a:xfrm>
          <a:solidFill>
            <a:schemeClr val="bg1"/>
          </a:solidFill>
        </p:grpSpPr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E9AEBC5-54BA-432B-B0B8-238361B39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8" y="395288"/>
              <a:ext cx="393700" cy="655637"/>
            </a:xfrm>
            <a:custGeom>
              <a:avLst/>
              <a:gdLst>
                <a:gd name="T0" fmla="*/ 52 w 104"/>
                <a:gd name="T1" fmla="*/ 0 h 173"/>
                <a:gd name="T2" fmla="*/ 0 w 104"/>
                <a:gd name="T3" fmla="*/ 52 h 173"/>
                <a:gd name="T4" fmla="*/ 17 w 104"/>
                <a:gd name="T5" fmla="*/ 90 h 173"/>
                <a:gd name="T6" fmla="*/ 17 w 104"/>
                <a:gd name="T7" fmla="*/ 173 h 173"/>
                <a:gd name="T8" fmla="*/ 52 w 104"/>
                <a:gd name="T9" fmla="*/ 139 h 173"/>
                <a:gd name="T10" fmla="*/ 87 w 104"/>
                <a:gd name="T11" fmla="*/ 173 h 173"/>
                <a:gd name="T12" fmla="*/ 87 w 104"/>
                <a:gd name="T13" fmla="*/ 90 h 173"/>
                <a:gd name="T14" fmla="*/ 104 w 104"/>
                <a:gd name="T15" fmla="*/ 52 h 173"/>
                <a:gd name="T16" fmla="*/ 52 w 104"/>
                <a:gd name="T17" fmla="*/ 0 h 173"/>
                <a:gd name="T18" fmla="*/ 52 w 104"/>
                <a:gd name="T19" fmla="*/ 87 h 173"/>
                <a:gd name="T20" fmla="*/ 17 w 104"/>
                <a:gd name="T21" fmla="*/ 52 h 173"/>
                <a:gd name="T22" fmla="*/ 52 w 104"/>
                <a:gd name="T23" fmla="*/ 17 h 173"/>
                <a:gd name="T24" fmla="*/ 87 w 104"/>
                <a:gd name="T25" fmla="*/ 52 h 173"/>
                <a:gd name="T26" fmla="*/ 52 w 104"/>
                <a:gd name="T2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EB3C4346-12FB-4CC8-AE53-1D0D17D3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588"/>
              <a:ext cx="852488" cy="1049337"/>
            </a:xfrm>
            <a:custGeom>
              <a:avLst/>
              <a:gdLst>
                <a:gd name="T0" fmla="*/ 277 w 537"/>
                <a:gd name="T1" fmla="*/ 580 h 661"/>
                <a:gd name="T2" fmla="*/ 83 w 537"/>
                <a:gd name="T3" fmla="*/ 580 h 661"/>
                <a:gd name="T4" fmla="*/ 83 w 537"/>
                <a:gd name="T5" fmla="*/ 84 h 661"/>
                <a:gd name="T6" fmla="*/ 312 w 537"/>
                <a:gd name="T7" fmla="*/ 84 h 661"/>
                <a:gd name="T8" fmla="*/ 437 w 537"/>
                <a:gd name="T9" fmla="*/ 208 h 661"/>
                <a:gd name="T10" fmla="*/ 537 w 537"/>
                <a:gd name="T11" fmla="*/ 208 h 661"/>
                <a:gd name="T12" fmla="*/ 537 w 537"/>
                <a:gd name="T13" fmla="*/ 189 h 661"/>
                <a:gd name="T14" fmla="*/ 348 w 537"/>
                <a:gd name="T15" fmla="*/ 0 h 661"/>
                <a:gd name="T16" fmla="*/ 0 w 537"/>
                <a:gd name="T17" fmla="*/ 0 h 661"/>
                <a:gd name="T18" fmla="*/ 0 w 537"/>
                <a:gd name="T19" fmla="*/ 661 h 661"/>
                <a:gd name="T20" fmla="*/ 355 w 537"/>
                <a:gd name="T21" fmla="*/ 661 h 661"/>
                <a:gd name="T22" fmla="*/ 279 w 537"/>
                <a:gd name="T23" fmla="*/ 580 h 661"/>
                <a:gd name="T24" fmla="*/ 277 w 537"/>
                <a:gd name="T25" fmla="*/ 58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46AAD9D-A5C6-4073-A7F7-886556FE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331788"/>
              <a:ext cx="3302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Open Sans Light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4D3D45E8-6918-4131-B6FD-9E1B3A20D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460375"/>
              <a:ext cx="330200" cy="68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53584617-1E4D-4DC3-85A7-2EE645712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8" y="592138"/>
              <a:ext cx="330200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Open Sans Light"/>
              </a:endParaRPr>
            </a:p>
          </p:txBody>
        </p:sp>
      </p:grp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D4D94294-A1A3-4A1C-8A33-0D1B5EACD85C}"/>
              </a:ext>
            </a:extLst>
          </p:cNvPr>
          <p:cNvSpPr txBox="1">
            <a:spLocks/>
          </p:cNvSpPr>
          <p:nvPr/>
        </p:nvSpPr>
        <p:spPr bwMode="auto">
          <a:xfrm>
            <a:off x="683419" y="6186738"/>
            <a:ext cx="6480572" cy="536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GB" sz="1400" dirty="0"/>
              <a:t>BSSSC Annual Conference,</a:t>
            </a:r>
            <a:r>
              <a:rPr lang="de-DE" sz="1400" dirty="0"/>
              <a:t> </a:t>
            </a:r>
            <a:r>
              <a:rPr lang="en-GB" sz="1400" dirty="0"/>
              <a:t>30 September – 1 October 2020</a:t>
            </a:r>
            <a:endParaRPr lang="en-DE" sz="1400" dirty="0"/>
          </a:p>
          <a:p>
            <a:pPr lvl="0"/>
            <a:r>
              <a:rPr lang="en-GB" sz="1400" dirty="0"/>
              <a:t>Interreg BSR Managing Authority/Joint Secretariat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Graphic 2" descr="Exclamation mark">
            <a:extLst>
              <a:ext uri="{FF2B5EF4-FFF2-40B4-BE49-F238E27FC236}">
                <a16:creationId xmlns:a16="http://schemas.microsoft.com/office/drawing/2014/main" id="{4B492D82-220C-46E6-BF75-A12EA252F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2909" y="4332896"/>
            <a:ext cx="470150" cy="47015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BCEF008-6E93-4941-B174-F6CD3E684D87}"/>
              </a:ext>
            </a:extLst>
          </p:cNvPr>
          <p:cNvSpPr/>
          <p:nvPr/>
        </p:nvSpPr>
        <p:spPr>
          <a:xfrm>
            <a:off x="610408" y="4236877"/>
            <a:ext cx="22621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Given that the MFF</a:t>
            </a:r>
          </a:p>
          <a:p>
            <a:r>
              <a:rPr lang="pl-PL" b="1" dirty="0">
                <a:solidFill>
                  <a:srgbClr val="C00000"/>
                </a:solidFill>
              </a:rPr>
              <a:t>is in place in due time</a:t>
            </a:r>
            <a:endParaRPr lang="en-DE" b="1" dirty="0">
              <a:solidFill>
                <a:srgbClr val="C00000"/>
              </a:solidFill>
            </a:endParaRPr>
          </a:p>
        </p:txBody>
      </p:sp>
      <p:sp>
        <p:nvSpPr>
          <p:cNvPr id="41" name="Double Brace 40">
            <a:extLst>
              <a:ext uri="{FF2B5EF4-FFF2-40B4-BE49-F238E27FC236}">
                <a16:creationId xmlns:a16="http://schemas.microsoft.com/office/drawing/2014/main" id="{A0D10411-DD3F-47FB-8B55-C0CF0666DDCF}"/>
              </a:ext>
            </a:extLst>
          </p:cNvPr>
          <p:cNvSpPr/>
          <p:nvPr/>
        </p:nvSpPr>
        <p:spPr>
          <a:xfrm>
            <a:off x="336171" y="4224079"/>
            <a:ext cx="2819771" cy="648842"/>
          </a:xfrm>
          <a:prstGeom prst="bracePai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5C25D7-FB4F-486A-8912-E60148A065BB}"/>
              </a:ext>
            </a:extLst>
          </p:cNvPr>
          <p:cNvSpPr txBox="1"/>
          <p:nvPr/>
        </p:nvSpPr>
        <p:spPr>
          <a:xfrm>
            <a:off x="3969638" y="251637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*</a:t>
            </a:r>
            <a:endParaRPr lang="en-DE" sz="3600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4931-FD3A-423A-8A9F-F98DF69FC94E}"/>
              </a:ext>
            </a:extLst>
          </p:cNvPr>
          <p:cNvSpPr txBox="1"/>
          <p:nvPr/>
        </p:nvSpPr>
        <p:spPr>
          <a:xfrm>
            <a:off x="8222333" y="337750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*</a:t>
            </a:r>
            <a:endParaRPr lang="en-DE" sz="3600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119E7D-79EB-4AED-875C-69CBC81FE38F}"/>
              </a:ext>
            </a:extLst>
          </p:cNvPr>
          <p:cNvSpPr txBox="1"/>
          <p:nvPr/>
        </p:nvSpPr>
        <p:spPr>
          <a:xfrm>
            <a:off x="349212" y="418670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*</a:t>
            </a:r>
            <a:endParaRPr lang="en-DE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27290-703C-4B8F-8B2E-EDA44B24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2CAAE1"/>
                </a:solidFill>
              </a:rPr>
              <a:t>Thematic overview for public consultation</a:t>
            </a:r>
            <a:endParaRPr lang="en-DE" dirty="0">
              <a:solidFill>
                <a:srgbClr val="2CAAE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29850-581D-472E-8B29-2CFA6AF20757}"/>
              </a:ext>
            </a:extLst>
          </p:cNvPr>
          <p:cNvSpPr/>
          <p:nvPr/>
        </p:nvSpPr>
        <p:spPr>
          <a:xfrm>
            <a:off x="3909213" y="2742370"/>
            <a:ext cx="582541" cy="4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48" tIns="17125" rIns="34248" bIns="17125" rtlCol="0" anchor="ctr"/>
          <a:lstStyle/>
          <a:p>
            <a:pPr algn="ctr"/>
            <a:endParaRPr lang="en-US" sz="135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7" name="Picture Placeholder 15">
            <a:extLst>
              <a:ext uri="{FF2B5EF4-FFF2-40B4-BE49-F238E27FC236}">
                <a16:creationId xmlns:a16="http://schemas.microsoft.com/office/drawing/2014/main" id="{B374A216-E7CA-4A58-8211-9049A9130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619" y="3775083"/>
            <a:ext cx="1015603" cy="1015603"/>
          </a:xfrm>
          <a:prstGeom prst="rect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EE487451-2E7B-4CC6-9F5A-3F1BDC85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627" y="3759995"/>
            <a:ext cx="1023404" cy="1023404"/>
          </a:xfrm>
          <a:prstGeom prst="rect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E70CE2-C608-42C1-887B-AF88D1777946}"/>
              </a:ext>
            </a:extLst>
          </p:cNvPr>
          <p:cNvSpPr txBox="1">
            <a:spLocks/>
          </p:cNvSpPr>
          <p:nvPr/>
        </p:nvSpPr>
        <p:spPr>
          <a:xfrm>
            <a:off x="-18025" y="1808820"/>
            <a:ext cx="2766125" cy="855410"/>
          </a:xfrm>
          <a:prstGeom prst="rect">
            <a:avLst/>
          </a:prstGeom>
        </p:spPr>
        <p:txBody>
          <a:bodyPr vert="horz" lIns="81548" tIns="40774" rIns="81548" bIns="40774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b="1" dirty="0">
                <a:solidFill>
                  <a:srgbClr val="00507F"/>
                </a:solidFill>
              </a:rPr>
              <a:t>Innovative and resilient economies and societies and responsive public services </a:t>
            </a:r>
          </a:p>
        </p:txBody>
      </p:sp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EDBE050A-C8B8-42DD-82A2-D520293BB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 bwMode="auto">
          <a:xfrm>
            <a:off x="178421" y="3759995"/>
            <a:ext cx="1023405" cy="1021883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4B642A6D-2CB7-4ADE-89A3-F90038B2F4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929" y="3761918"/>
            <a:ext cx="1019995" cy="1019995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DA35B983-3582-4AFD-8D6F-755A924EB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007" y="3772701"/>
            <a:ext cx="1020367" cy="1020367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24B493-190F-4B38-B7E9-9BDBBF9FA158}"/>
              </a:ext>
            </a:extLst>
          </p:cNvPr>
          <p:cNvSpPr/>
          <p:nvPr/>
        </p:nvSpPr>
        <p:spPr>
          <a:xfrm>
            <a:off x="1026838" y="2741227"/>
            <a:ext cx="582541" cy="4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48" tIns="17125" rIns="34248" bIns="17125" rtlCol="0" anchor="ctr"/>
          <a:lstStyle/>
          <a:p>
            <a:pPr algn="ctr"/>
            <a:endParaRPr lang="en-US" sz="135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54DEA-C65D-474F-9254-0AB6EF2A2B81}"/>
              </a:ext>
            </a:extLst>
          </p:cNvPr>
          <p:cNvSpPr/>
          <p:nvPr/>
        </p:nvSpPr>
        <p:spPr>
          <a:xfrm>
            <a:off x="424885" y="2964807"/>
            <a:ext cx="188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solidFill>
                  <a:srgbClr val="00507F"/>
                </a:solidFill>
              </a:rPr>
              <a:t>Policy </a:t>
            </a:r>
            <a:r>
              <a:rPr lang="en-GB" sz="1350" dirty="0">
                <a:solidFill>
                  <a:srgbClr val="00507F"/>
                </a:solidFill>
              </a:rPr>
              <a:t>Objective</a:t>
            </a:r>
            <a:r>
              <a:rPr lang="it-IT" sz="1350" dirty="0">
                <a:solidFill>
                  <a:srgbClr val="00507F"/>
                </a:solidFill>
              </a:rPr>
              <a:t> 1</a:t>
            </a:r>
            <a:r>
              <a:rPr lang="pl-PL" sz="1350" dirty="0">
                <a:solidFill>
                  <a:srgbClr val="00507F"/>
                </a:solidFill>
              </a:rPr>
              <a:t>:</a:t>
            </a:r>
            <a:r>
              <a:rPr lang="it-IT" sz="1350" dirty="0">
                <a:solidFill>
                  <a:srgbClr val="00507F"/>
                </a:solidFill>
              </a:rPr>
              <a:t> </a:t>
            </a:r>
            <a:br>
              <a:rPr lang="pl-PL" sz="1350" dirty="0">
                <a:solidFill>
                  <a:srgbClr val="00507F"/>
                </a:solidFill>
              </a:rPr>
            </a:br>
            <a:r>
              <a:rPr lang="en-US" sz="1350" b="1" dirty="0">
                <a:solidFill>
                  <a:srgbClr val="00507F"/>
                </a:solidFill>
              </a:rPr>
              <a:t>A smarter </a:t>
            </a:r>
            <a:r>
              <a:rPr lang="it-IT" sz="1350" b="1" dirty="0">
                <a:solidFill>
                  <a:srgbClr val="00507F"/>
                </a:solidFill>
              </a:rPr>
              <a:t>Europe</a:t>
            </a:r>
            <a:endParaRPr lang="en-GB" sz="1350" dirty="0">
              <a:solidFill>
                <a:srgbClr val="00507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5E08E-4FCA-453E-A838-5EB10EFA46B0}"/>
              </a:ext>
            </a:extLst>
          </p:cNvPr>
          <p:cNvSpPr txBox="1"/>
          <p:nvPr/>
        </p:nvSpPr>
        <p:spPr>
          <a:xfrm>
            <a:off x="564291" y="3445679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1.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CCB50-84E5-4FD2-AE6B-E2B6C8BD1121}"/>
              </a:ext>
            </a:extLst>
          </p:cNvPr>
          <p:cNvSpPr txBox="1"/>
          <p:nvPr/>
        </p:nvSpPr>
        <p:spPr>
          <a:xfrm>
            <a:off x="1708395" y="3445679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2.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F8EEF-F37A-43FE-9B66-7297C5EC8109}"/>
              </a:ext>
            </a:extLst>
          </p:cNvPr>
          <p:cNvSpPr/>
          <p:nvPr/>
        </p:nvSpPr>
        <p:spPr>
          <a:xfrm>
            <a:off x="7020743" y="2749670"/>
            <a:ext cx="582541" cy="4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48" tIns="17125" rIns="34248" bIns="17125" rtlCol="0" anchor="ctr"/>
          <a:lstStyle/>
          <a:p>
            <a:pPr algn="ctr"/>
            <a:endParaRPr lang="en-US" sz="135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DE2C016-C6E9-4C80-A02F-D3E95F99BBBE}"/>
              </a:ext>
            </a:extLst>
          </p:cNvPr>
          <p:cNvSpPr txBox="1">
            <a:spLocks/>
          </p:cNvSpPr>
          <p:nvPr/>
        </p:nvSpPr>
        <p:spPr>
          <a:xfrm>
            <a:off x="2690692" y="1814570"/>
            <a:ext cx="3157343" cy="855410"/>
          </a:xfrm>
          <a:prstGeom prst="rect">
            <a:avLst/>
          </a:prstGeom>
        </p:spPr>
        <p:txBody>
          <a:bodyPr vert="horz" lIns="81548" tIns="40774" rIns="81548" bIns="40774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00507F"/>
                </a:solidFill>
              </a:rPr>
              <a:t>Sustainable use of the Baltic Sea and regional water resources adapted to the impacts of climate change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AE798F9-0F43-4BE5-8CCF-6C41E9997CBC}"/>
              </a:ext>
            </a:extLst>
          </p:cNvPr>
          <p:cNvSpPr txBox="1">
            <a:spLocks/>
          </p:cNvSpPr>
          <p:nvPr/>
        </p:nvSpPr>
        <p:spPr>
          <a:xfrm>
            <a:off x="5737243" y="2073646"/>
            <a:ext cx="3157343" cy="855410"/>
          </a:xfrm>
          <a:prstGeom prst="rect">
            <a:avLst/>
          </a:prstGeom>
        </p:spPr>
        <p:txBody>
          <a:bodyPr vert="horz" lIns="81548" tIns="40774" rIns="81548" bIns="40774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b="1" dirty="0">
                <a:solidFill>
                  <a:srgbClr val="00507F"/>
                </a:solidFill>
              </a:rPr>
              <a:t>Climate change mitigation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DE45B2-09AA-489E-8B60-B7370C7B1121}"/>
              </a:ext>
            </a:extLst>
          </p:cNvPr>
          <p:cNvSpPr/>
          <p:nvPr/>
        </p:nvSpPr>
        <p:spPr>
          <a:xfrm>
            <a:off x="3377287" y="2945575"/>
            <a:ext cx="31573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507F"/>
                </a:solidFill>
              </a:rPr>
              <a:t>Policy Objective 2</a:t>
            </a:r>
            <a:r>
              <a:rPr lang="pl-PL" sz="1350" dirty="0">
                <a:solidFill>
                  <a:srgbClr val="00507F"/>
                </a:solidFill>
              </a:rPr>
              <a:t>:</a:t>
            </a:r>
            <a:r>
              <a:rPr lang="en-US" sz="1350" dirty="0">
                <a:solidFill>
                  <a:srgbClr val="00507F"/>
                </a:solidFill>
              </a:rPr>
              <a:t> </a:t>
            </a:r>
            <a:br>
              <a:rPr lang="pl-PL" sz="1350" dirty="0">
                <a:solidFill>
                  <a:srgbClr val="00507F"/>
                </a:solidFill>
              </a:rPr>
            </a:br>
            <a:r>
              <a:rPr lang="en-US" sz="1350" b="1" dirty="0">
                <a:solidFill>
                  <a:srgbClr val="00507F"/>
                </a:solidFill>
              </a:rPr>
              <a:t>A greener Europe</a:t>
            </a:r>
            <a:endParaRPr lang="en-GB" sz="1350" dirty="0">
              <a:solidFill>
                <a:srgbClr val="00507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1E6453-C41A-459A-BBFF-5DD9DED9B359}"/>
              </a:ext>
            </a:extLst>
          </p:cNvPr>
          <p:cNvSpPr/>
          <p:nvPr/>
        </p:nvSpPr>
        <p:spPr>
          <a:xfrm>
            <a:off x="6663131" y="2952306"/>
            <a:ext cx="188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507F"/>
                </a:solidFill>
              </a:rPr>
              <a:t>Policy Objective </a:t>
            </a:r>
            <a:r>
              <a:rPr lang="pl-PL" sz="1350" dirty="0">
                <a:solidFill>
                  <a:srgbClr val="00507F"/>
                </a:solidFill>
              </a:rPr>
              <a:t>2:</a:t>
            </a:r>
            <a:r>
              <a:rPr lang="en-US" sz="1350" dirty="0">
                <a:solidFill>
                  <a:srgbClr val="00507F"/>
                </a:solidFill>
              </a:rPr>
              <a:t> </a:t>
            </a:r>
          </a:p>
          <a:p>
            <a:r>
              <a:rPr lang="en-US" sz="1350" b="1" dirty="0">
                <a:solidFill>
                  <a:srgbClr val="00507F"/>
                </a:solidFill>
              </a:rPr>
              <a:t>A greener Europe</a:t>
            </a:r>
            <a:endParaRPr lang="en-GB" sz="1350" dirty="0">
              <a:solidFill>
                <a:srgbClr val="00507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90E3B9-5A10-445C-AEB5-24F88187FF0D}"/>
              </a:ext>
            </a:extLst>
          </p:cNvPr>
          <p:cNvSpPr txBox="1"/>
          <p:nvPr/>
        </p:nvSpPr>
        <p:spPr>
          <a:xfrm>
            <a:off x="6089623" y="3445679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5.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A39C9-9D59-460C-B6F8-B19AF369173C}"/>
              </a:ext>
            </a:extLst>
          </p:cNvPr>
          <p:cNvSpPr txBox="1"/>
          <p:nvPr/>
        </p:nvSpPr>
        <p:spPr>
          <a:xfrm>
            <a:off x="3340618" y="3445679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3.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07DB9-AA88-4075-BAB7-E6D8AB5ABADE}"/>
              </a:ext>
            </a:extLst>
          </p:cNvPr>
          <p:cNvSpPr txBox="1"/>
          <p:nvPr/>
        </p:nvSpPr>
        <p:spPr>
          <a:xfrm>
            <a:off x="4552995" y="3429000"/>
            <a:ext cx="3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4.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96C86B-E711-4E37-9C18-7689A4209392}"/>
              </a:ext>
            </a:extLst>
          </p:cNvPr>
          <p:cNvSpPr txBox="1"/>
          <p:nvPr/>
        </p:nvSpPr>
        <p:spPr>
          <a:xfrm>
            <a:off x="7211237" y="3446395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6.</a:t>
            </a:r>
            <a:endParaRPr lang="en-DE" b="1" dirty="0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DBCEC-E374-4392-9328-6764E29F5B95}"/>
              </a:ext>
            </a:extLst>
          </p:cNvPr>
          <p:cNvSpPr txBox="1"/>
          <p:nvPr/>
        </p:nvSpPr>
        <p:spPr>
          <a:xfrm>
            <a:off x="8346837" y="3429000"/>
            <a:ext cx="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7.</a:t>
            </a:r>
            <a:endParaRPr lang="en-DE" b="1" dirty="0">
              <a:solidFill>
                <a:srgbClr val="00B0F0"/>
              </a:solidFill>
            </a:endParaRPr>
          </a:p>
        </p:txBody>
      </p:sp>
      <p:pic>
        <p:nvPicPr>
          <p:cNvPr id="27" name="Picture Placeholder 2">
            <a:extLst>
              <a:ext uri="{FF2B5EF4-FFF2-40B4-BE49-F238E27FC236}">
                <a16:creationId xmlns:a16="http://schemas.microsoft.com/office/drawing/2014/main" id="{C3532969-3E58-4237-8708-182E2F6EF1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504" y="3759996"/>
            <a:ext cx="1015603" cy="1015603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Placeholder 2">
            <a:extLst>
              <a:ext uri="{FF2B5EF4-FFF2-40B4-BE49-F238E27FC236}">
                <a16:creationId xmlns:a16="http://schemas.microsoft.com/office/drawing/2014/main" id="{14718FDF-8C84-4E58-B5FF-3599804C54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354" y="3775083"/>
            <a:ext cx="1015603" cy="1015603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6CDB99D-3D51-4CF6-9801-AEB20786AB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83419" y="6008385"/>
            <a:ext cx="6480572" cy="660975"/>
          </a:xfrm>
        </p:spPr>
        <p:txBody>
          <a:bodyPr/>
          <a:lstStyle/>
          <a:p>
            <a:r>
              <a:rPr lang="en-GB" dirty="0"/>
              <a:t>BSSSC Annual Conference,</a:t>
            </a:r>
            <a:r>
              <a:rPr lang="de-DE" dirty="0"/>
              <a:t>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F89191A-3480-41D8-81D4-014D055526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785" y="5426869"/>
            <a:ext cx="143743" cy="273844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4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  <p:bldP spid="13" grpId="0" animBg="1"/>
      <p:bldP spid="17" grpId="0" animBg="1"/>
      <p:bldP spid="18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301B-EA79-4FB9-86E9-B6E4E0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41784"/>
            <a:ext cx="7859216" cy="566936"/>
          </a:xfrm>
        </p:spPr>
        <p:txBody>
          <a:bodyPr>
            <a:normAutofit fontScale="90000"/>
          </a:bodyPr>
          <a:lstStyle/>
          <a:p>
            <a:r>
              <a:rPr lang="en-US" dirty="0"/>
              <a:t>Our approaches for the future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63094-00E1-4896-8480-C1C452EB3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68" y="6093298"/>
            <a:ext cx="6480720" cy="653155"/>
          </a:xfrm>
        </p:spPr>
        <p:txBody>
          <a:bodyPr/>
          <a:lstStyle/>
          <a:p>
            <a:r>
              <a:rPr lang="en-GB" sz="1800" dirty="0"/>
              <a:t>BSSSC Annual Conference,</a:t>
            </a:r>
            <a:r>
              <a:rPr lang="de-DE" sz="1800" dirty="0"/>
              <a:t> </a:t>
            </a:r>
            <a:r>
              <a:rPr lang="en-GB" sz="1800" dirty="0"/>
              <a:t>30 September – 1 October 2020</a:t>
            </a:r>
            <a:endParaRPr lang="en-DE" sz="1800" dirty="0"/>
          </a:p>
          <a:p>
            <a:pPr lvl="0"/>
            <a:r>
              <a:rPr lang="en-GB" sz="1800" dirty="0"/>
              <a:t>Interreg BSR Managing Authority/Joint Secretariat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E2A59-E759-4CEC-AF0B-1BC26A002D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1196753"/>
            <a:ext cx="7849245" cy="4608512"/>
          </a:xfrm>
        </p:spPr>
        <p:txBody>
          <a:bodyPr/>
          <a:lstStyle/>
          <a:p>
            <a:r>
              <a:rPr lang="en-GB" dirty="0"/>
              <a:t>● clearer focus on target groups and implementation (pilot actions)</a:t>
            </a:r>
          </a:p>
          <a:p>
            <a:r>
              <a:rPr lang="en-GB" dirty="0"/>
              <a:t>● simplification in reporting and controls (simplified cost options)</a:t>
            </a:r>
          </a:p>
          <a:p>
            <a:endParaRPr lang="en-GB" dirty="0"/>
          </a:p>
          <a:p>
            <a:endParaRPr lang="en-DE" dirty="0"/>
          </a:p>
        </p:txBody>
      </p:sp>
      <p:pic>
        <p:nvPicPr>
          <p:cNvPr id="6" name="Picture 3" descr="L:\01_IR BSR 2014-2020\10_Communication\11_Photos_Illustrations\00_MA-JS photo stock\panthermedia_20285039_7200x3600.jpg">
            <a:extLst>
              <a:ext uri="{FF2B5EF4-FFF2-40B4-BE49-F238E27FC236}">
                <a16:creationId xmlns:a16="http://schemas.microsoft.com/office/drawing/2014/main" id="{27F17BC6-B6AF-4FD9-B1D1-2D818FD5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7665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D68197-6991-42F6-93B9-03FE5BA3E4FD}"/>
              </a:ext>
            </a:extLst>
          </p:cNvPr>
          <p:cNvSpPr txBox="1"/>
          <p:nvPr/>
        </p:nvSpPr>
        <p:spPr>
          <a:xfrm>
            <a:off x="6446770" y="5276603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© </a:t>
            </a:r>
            <a:r>
              <a:rPr lang="de-DE" sz="800" dirty="0" err="1"/>
              <a:t>PantherMedia</a:t>
            </a:r>
            <a:r>
              <a:rPr lang="de-DE" sz="800" dirty="0"/>
              <a:t> Stock Agency/</a:t>
            </a:r>
            <a:r>
              <a:rPr lang="de-DE" sz="800" dirty="0" err="1"/>
              <a:t>tomwang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67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483" name="Titel 2"/>
          <p:cNvSpPr>
            <a:spLocks noGrp="1"/>
          </p:cNvSpPr>
          <p:nvPr>
            <p:ph type="ctrTitle"/>
          </p:nvPr>
        </p:nvSpPr>
        <p:spPr>
          <a:xfrm>
            <a:off x="756047" y="1808560"/>
            <a:ext cx="7848600" cy="972740"/>
          </a:xfrm>
        </p:spPr>
        <p:txBody>
          <a:bodyPr/>
          <a:lstStyle/>
          <a:p>
            <a:r>
              <a:rPr lang="en-GB" sz="3600" dirty="0"/>
              <a:t>BSSSC Annual Conference</a:t>
            </a:r>
            <a:endParaRPr lang="de-DE" altLang="de-DE" dirty="0"/>
          </a:p>
        </p:txBody>
      </p:sp>
      <p:sp>
        <p:nvSpPr>
          <p:cNvPr id="2048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609850" y="3105150"/>
            <a:ext cx="6121004" cy="194429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Managing Authority/ Joint Secretariat</a:t>
            </a:r>
            <a:br>
              <a:rPr lang="de-DE" altLang="de-DE" dirty="0"/>
            </a:br>
            <a:r>
              <a:rPr lang="de-DE" altLang="de-DE" dirty="0"/>
              <a:t>Phone +49/381 45 484 5230</a:t>
            </a:r>
            <a:br>
              <a:rPr lang="de-DE" altLang="de-DE" dirty="0"/>
            </a:br>
            <a:r>
              <a:rPr lang="de-DE" altLang="de-DE" dirty="0"/>
              <a:t>e-mail: marina.kislyak@interreg-baltic.eu</a:t>
            </a:r>
            <a:br>
              <a:rPr lang="de-DE" altLang="de-DE" dirty="0"/>
            </a:br>
            <a:r>
              <a:rPr lang="de-DE" altLang="de-DE" dirty="0"/>
              <a:t>www.interreg-baltic.eu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828-4DB4-4E66-888E-FBA4EDB9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A0420-875C-4067-9CE0-7E8A3281F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68" y="6093296"/>
            <a:ext cx="6480720" cy="764704"/>
          </a:xfrm>
        </p:spPr>
        <p:txBody>
          <a:bodyPr/>
          <a:lstStyle/>
          <a:p>
            <a:r>
              <a:rPr lang="en-GB" dirty="0"/>
              <a:t>BSSSC Annual Conference, </a:t>
            </a:r>
            <a:r>
              <a:rPr lang="de-DE" dirty="0"/>
              <a:t>|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9774B-C73E-462C-97D2-F073A5DDF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de-DE" sz="2600" b="1" dirty="0"/>
          </a:p>
          <a:p>
            <a:pPr marL="457200" indent="-457200">
              <a:buAutoNum type="arabicPeriod"/>
            </a:pPr>
            <a:r>
              <a:rPr lang="de-DE" sz="2600" b="1" dirty="0"/>
              <a:t>Interreg Baltic Sea Region 2014-2020:</a:t>
            </a:r>
            <a:br>
              <a:rPr lang="de-DE" sz="2600" b="1" dirty="0"/>
            </a:br>
            <a:r>
              <a:rPr lang="de-DE" sz="2600" dirty="0">
                <a:solidFill>
                  <a:srgbClr val="2CAAE1"/>
                </a:solidFill>
              </a:rPr>
              <a:t>brief overview</a:t>
            </a:r>
          </a:p>
          <a:p>
            <a:pPr marL="457200" indent="-457200">
              <a:buAutoNum type="arabicPeriod"/>
            </a:pPr>
            <a:endParaRPr lang="de-DE" sz="2600" dirty="0">
              <a:solidFill>
                <a:srgbClr val="2CAAE1"/>
              </a:solidFill>
            </a:endParaRPr>
          </a:p>
          <a:p>
            <a:pPr marL="457200" indent="-457200">
              <a:buAutoNum type="arabicPeriod"/>
            </a:pPr>
            <a:r>
              <a:rPr lang="de-DE" sz="2600" b="1" dirty="0"/>
              <a:t>Interreg Baltic Sea Region 2021-2027:</a:t>
            </a:r>
            <a:r>
              <a:rPr lang="de-DE" sz="2600" dirty="0"/>
              <a:t> </a:t>
            </a:r>
            <a:br>
              <a:rPr lang="de-DE" sz="2600" dirty="0"/>
            </a:br>
            <a:r>
              <a:rPr lang="de-DE" sz="2600" dirty="0">
                <a:solidFill>
                  <a:srgbClr val="2CAAE1"/>
                </a:solidFill>
              </a:rPr>
              <a:t>update on state of programming</a:t>
            </a:r>
            <a:endParaRPr lang="en-DE" sz="2600" dirty="0">
              <a:solidFill>
                <a:srgbClr val="2CA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568952" cy="115212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Interreg Baltic Sea Region 2014-2020: brief overview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6801" y="5517232"/>
            <a:ext cx="7777163" cy="863748"/>
          </a:xfrm>
        </p:spPr>
        <p:txBody>
          <a:bodyPr anchor="b"/>
          <a:lstStyle/>
          <a:p>
            <a:r>
              <a:rPr lang="en-GB" dirty="0"/>
              <a:t>BSSSC Annual Conference</a:t>
            </a:r>
          </a:p>
          <a:p>
            <a:r>
              <a:rPr lang="en-GB" dirty="0"/>
              <a:t>on-line</a:t>
            </a:r>
            <a:r>
              <a:rPr lang="de-DE" dirty="0"/>
              <a:t> |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4D5206D-8C98-43EF-836C-836917C8F972}"/>
              </a:ext>
            </a:extLst>
          </p:cNvPr>
          <p:cNvSpPr txBox="1">
            <a:spLocks/>
          </p:cNvSpPr>
          <p:nvPr/>
        </p:nvSpPr>
        <p:spPr>
          <a:xfrm>
            <a:off x="766801" y="3933056"/>
            <a:ext cx="423724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15687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47" b="17429"/>
          <a:stretch/>
        </p:blipFill>
        <p:spPr>
          <a:xfrm>
            <a:off x="0" y="-60212"/>
            <a:ext cx="9144000" cy="6297524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3568" y="341784"/>
            <a:ext cx="5256857" cy="11430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Funding from three sources </a:t>
            </a:r>
            <a:endParaRPr lang="de-DE" sz="2400" b="0" dirty="0">
              <a:solidFill>
                <a:schemeClr val="accent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827584" y="6021288"/>
            <a:ext cx="6336804" cy="57638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BSSSC Annual Conference,</a:t>
            </a:r>
            <a:r>
              <a:rPr lang="de-DE" dirty="0"/>
              <a:t>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20" name="Text Placeholder 33"/>
          <p:cNvSpPr txBox="1">
            <a:spLocks/>
          </p:cNvSpPr>
          <p:nvPr/>
        </p:nvSpPr>
        <p:spPr>
          <a:xfrm>
            <a:off x="107504" y="2276872"/>
            <a:ext cx="2555776" cy="115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Norwegian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national funding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US" sz="2400" dirty="0">
                <a:solidFill>
                  <a:schemeClr val="accent1"/>
                </a:solidFill>
                <a:latin typeface="+mj-lt"/>
                <a:cs typeface="Raleway Light"/>
              </a:rPr>
              <a:t>EUR 4.6 million</a:t>
            </a:r>
          </a:p>
          <a:p>
            <a:pPr marL="0" indent="0" algn="ctr">
              <a:buNone/>
            </a:pPr>
            <a:endParaRPr lang="en-AU" sz="2400" b="1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1" name="Text Placeholder 33"/>
          <p:cNvSpPr txBox="1">
            <a:spLocks/>
          </p:cNvSpPr>
          <p:nvPr/>
        </p:nvSpPr>
        <p:spPr>
          <a:xfrm>
            <a:off x="107504" y="4378406"/>
            <a:ext cx="2569486" cy="1186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Raleway"/>
              </a:rPr>
              <a:t>European Regional</a:t>
            </a:r>
            <a:b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Raleway"/>
              </a:rPr>
              <a:t>Development Fund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Raleway Light"/>
              </a:rPr>
              <a:t>EUR 243.8 million</a:t>
            </a:r>
          </a:p>
        </p:txBody>
      </p:sp>
      <p:sp>
        <p:nvSpPr>
          <p:cNvPr id="22" name="Text Placeholder 33"/>
          <p:cNvSpPr txBox="1">
            <a:spLocks/>
          </p:cNvSpPr>
          <p:nvPr/>
        </p:nvSpPr>
        <p:spPr>
          <a:xfrm>
            <a:off x="6012160" y="3114659"/>
            <a:ext cx="2592288" cy="247458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European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Neighbourhood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Instrument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&amp; Russian</a:t>
            </a:r>
            <a:b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</a:br>
            <a:r>
              <a:rPr lang="en-AU" sz="2400" b="1" dirty="0">
                <a:solidFill>
                  <a:schemeClr val="accent2"/>
                </a:solidFill>
                <a:latin typeface="+mj-lt"/>
                <a:cs typeface="Raleway"/>
              </a:rPr>
              <a:t>national funding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Raleway Light"/>
              </a:rPr>
              <a:t>EUR 6.9 million</a:t>
            </a:r>
            <a:endParaRPr lang="en-AU" sz="2400" b="1" dirty="0">
              <a:solidFill>
                <a:schemeClr val="tx2"/>
              </a:solidFill>
              <a:latin typeface="+mj-lt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315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47" b="17429"/>
          <a:stretch/>
        </p:blipFill>
        <p:spPr>
          <a:xfrm>
            <a:off x="0" y="-60212"/>
            <a:ext cx="9144000" cy="6297524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3567" y="341784"/>
            <a:ext cx="5256857" cy="11430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Interreg</a:t>
            </a:r>
            <a:r>
              <a:rPr lang="en-US" dirty="0"/>
              <a:t> Baltic Sea Region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In a nutshell</a:t>
            </a:r>
            <a:endParaRPr lang="de-DE" sz="2400" b="0" dirty="0">
              <a:solidFill>
                <a:schemeClr val="accent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827584" y="5877360"/>
            <a:ext cx="6336804" cy="1080032"/>
          </a:xfrm>
        </p:spPr>
        <p:txBody>
          <a:bodyPr>
            <a:normAutofit/>
          </a:bodyPr>
          <a:lstStyle/>
          <a:p>
            <a:r>
              <a:rPr lang="en-GB" dirty="0"/>
              <a:t>BSSSC Annual Conference,</a:t>
            </a:r>
            <a:r>
              <a:rPr lang="de-DE" dirty="0"/>
              <a:t> </a:t>
            </a:r>
            <a:r>
              <a:rPr lang="en-GB" dirty="0"/>
              <a:t>30 September – 1 October 2020</a:t>
            </a:r>
            <a:endParaRPr lang="en-DE" dirty="0"/>
          </a:p>
          <a:p>
            <a:pPr lvl="0"/>
            <a:r>
              <a:rPr lang="en-GB" dirty="0"/>
              <a:t>Interreg BSR Managing Authority/Joint Secretariat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464014" y="2974878"/>
            <a:ext cx="2119656" cy="46165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535353"/>
              </a:solidFill>
              <a:cs typeface="Arial" charset="0"/>
            </a:endParaRPr>
          </a:p>
        </p:txBody>
      </p:sp>
      <p:sp>
        <p:nvSpPr>
          <p:cNvPr id="20" name="Abgerundetes Rechteck 7"/>
          <p:cNvSpPr/>
          <p:nvPr/>
        </p:nvSpPr>
        <p:spPr>
          <a:xfrm>
            <a:off x="5076616" y="3285056"/>
            <a:ext cx="5040000" cy="648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pPr>
              <a:lnSpc>
                <a:spcPts val="2200"/>
              </a:lnSpc>
            </a:pPr>
            <a:r>
              <a:rPr lang="de-DE" sz="2400" b="1" dirty="0">
                <a:solidFill>
                  <a:prstClr val="white"/>
                </a:solidFill>
              </a:rPr>
              <a:t>EUR 282.4 million</a:t>
            </a: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1" name="Abgerundetes Rechteck 7"/>
          <p:cNvSpPr/>
          <p:nvPr/>
        </p:nvSpPr>
        <p:spPr>
          <a:xfrm>
            <a:off x="5076616" y="4149152"/>
            <a:ext cx="5040000" cy="648000"/>
          </a:xfrm>
          <a:prstGeom prst="roundRect">
            <a:avLst>
              <a:gd name="adj" fmla="val 50000"/>
            </a:avLst>
          </a:prstGeom>
          <a:solidFill>
            <a:srgbClr val="2CAAE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0" rIns="540000" rtlCol="0" anchor="ctr"/>
          <a:lstStyle/>
          <a:p>
            <a:pPr>
              <a:lnSpc>
                <a:spcPts val="2200"/>
              </a:lnSpc>
            </a:pPr>
            <a:r>
              <a:rPr lang="de-DE" sz="2400" b="1" dirty="0">
                <a:solidFill>
                  <a:prstClr val="white"/>
                </a:solidFill>
              </a:rPr>
              <a:t>140 projects </a:t>
            </a: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22" name="Abgerundetes Rechteck 7"/>
          <p:cNvSpPr/>
          <p:nvPr/>
        </p:nvSpPr>
        <p:spPr>
          <a:xfrm>
            <a:off x="5076616" y="5013256"/>
            <a:ext cx="5040000" cy="64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0" rIns="900000" rtlCol="0" anchor="ctr"/>
          <a:lstStyle/>
          <a:p>
            <a:pPr>
              <a:lnSpc>
                <a:spcPts val="2200"/>
              </a:lnSpc>
            </a:pPr>
            <a:r>
              <a:rPr lang="de-DE" sz="2400" b="1" dirty="0">
                <a:solidFill>
                  <a:prstClr val="white"/>
                </a:solidFill>
              </a:rPr>
              <a:t>&gt; 1700 partners</a:t>
            </a:r>
          </a:p>
        </p:txBody>
      </p:sp>
    </p:spTree>
    <p:extLst>
      <p:ext uri="{BB962C8B-B14F-4D97-AF65-F5344CB8AC3E}">
        <p14:creationId xmlns:p14="http://schemas.microsoft.com/office/powerpoint/2010/main" val="24890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3568" y="6021288"/>
            <a:ext cx="6480820" cy="725165"/>
          </a:xfrm>
        </p:spPr>
        <p:txBody>
          <a:bodyPr/>
          <a:lstStyle/>
          <a:p>
            <a:r>
              <a:rPr lang="en-GB" sz="1600" dirty="0"/>
              <a:t>BSSSC Annual Conference,</a:t>
            </a:r>
            <a:r>
              <a:rPr lang="de-DE" sz="1600" dirty="0"/>
              <a:t> </a:t>
            </a:r>
            <a:r>
              <a:rPr lang="en-GB" sz="1600" dirty="0"/>
              <a:t>30 September – 1 October 2020</a:t>
            </a:r>
            <a:endParaRPr lang="en-DE" sz="1600" dirty="0"/>
          </a:p>
          <a:p>
            <a:pPr lvl="0"/>
            <a:r>
              <a:rPr lang="en-GB" sz="1600" dirty="0"/>
              <a:t>Interreg BSR Managing Authority/Joint Secretariat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067" y="1484784"/>
            <a:ext cx="7200000" cy="390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Partner organisations in different countries 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5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CA933-0C3B-4210-8E59-A8996B87A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52" y="6165304"/>
            <a:ext cx="6624836" cy="581149"/>
          </a:xfrm>
        </p:spPr>
        <p:txBody>
          <a:bodyPr/>
          <a:lstStyle/>
          <a:p>
            <a:r>
              <a:rPr lang="en-GB" sz="1800" dirty="0"/>
              <a:t>BSSSC Annual Conference,</a:t>
            </a:r>
            <a:r>
              <a:rPr lang="de-DE" sz="1800" dirty="0"/>
              <a:t> </a:t>
            </a:r>
            <a:r>
              <a:rPr lang="en-GB" sz="1800" dirty="0"/>
              <a:t>30 September – 1 October 2020</a:t>
            </a:r>
            <a:endParaRPr lang="en-DE" sz="1800" dirty="0"/>
          </a:p>
          <a:p>
            <a:pPr lvl="0"/>
            <a:r>
              <a:rPr lang="en-GB" sz="1800" dirty="0"/>
              <a:t>Interreg BSR Managing Authority/Joint Secretariat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20FCD-1536-44FD-B2AE-8BBFFA0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 1700 partners working together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1A35B-AD15-4B23-A62F-1AE4FC73B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92"/>
          <a:stretch/>
        </p:blipFill>
        <p:spPr>
          <a:xfrm>
            <a:off x="611560" y="1988840"/>
            <a:ext cx="84212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8"/>
          <p:cNvSpPr/>
          <p:nvPr/>
        </p:nvSpPr>
        <p:spPr>
          <a:xfrm>
            <a:off x="2429351" y="1340768"/>
            <a:ext cx="2016224" cy="511256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Abgerundetes Rechteck 10"/>
          <p:cNvSpPr/>
          <p:nvPr/>
        </p:nvSpPr>
        <p:spPr>
          <a:xfrm>
            <a:off x="4697434" y="805348"/>
            <a:ext cx="2016224" cy="511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Abgerundetes Rechteck 9"/>
          <p:cNvSpPr/>
          <p:nvPr/>
        </p:nvSpPr>
        <p:spPr>
          <a:xfrm>
            <a:off x="179512" y="1844824"/>
            <a:ext cx="2016224" cy="396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6966327" y="1125044"/>
            <a:ext cx="2016224" cy="42484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683568" y="334164"/>
            <a:ext cx="24482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Priorities and Objectives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965516" y="1124744"/>
            <a:ext cx="2016224" cy="42484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429351" y="1340768"/>
            <a:ext cx="2016224" cy="5112568"/>
            <a:chOff x="2429351" y="1340768"/>
            <a:chExt cx="2016224" cy="5112568"/>
          </a:xfrm>
        </p:grpSpPr>
        <p:sp>
          <p:nvSpPr>
            <p:cNvPr id="7" name="Abgerundetes Rechteck 6"/>
            <p:cNvSpPr/>
            <p:nvPr/>
          </p:nvSpPr>
          <p:spPr>
            <a:xfrm>
              <a:off x="2429351" y="1340768"/>
              <a:ext cx="2016224" cy="511256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537194" y="1844824"/>
              <a:ext cx="180053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00" b="1" dirty="0">
                  <a:solidFill>
                    <a:prstClr val="white"/>
                  </a:solidFill>
                </a:rPr>
                <a:t>Natural </a:t>
              </a:r>
              <a:r>
                <a:rPr lang="de-DE" sz="2600" b="1" dirty="0" err="1">
                  <a:solidFill>
                    <a:prstClr val="white"/>
                  </a:solidFill>
                </a:rPr>
                <a:t>resources</a:t>
              </a:r>
              <a:endParaRPr lang="de-DE" sz="2600" b="1" dirty="0">
                <a:solidFill>
                  <a:prstClr val="white"/>
                </a:solidFill>
              </a:endParaRPr>
            </a:p>
            <a:p>
              <a:pPr marL="0" lvl="1" algn="ctr"/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2000" b="1" dirty="0">
                  <a:solidFill>
                    <a:prstClr val="white"/>
                  </a:solidFill>
                </a:rPr>
                <a:t>Clear </a:t>
              </a:r>
              <a:r>
                <a:rPr lang="de-DE" sz="2000" b="1" dirty="0" err="1">
                  <a:solidFill>
                    <a:prstClr val="white"/>
                  </a:solidFill>
                </a:rPr>
                <a:t>waters</a:t>
              </a:r>
              <a:endParaRPr lang="de-DE" sz="20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2000" b="1" dirty="0" err="1">
                  <a:solidFill>
                    <a:prstClr val="white"/>
                  </a:solidFill>
                </a:rPr>
                <a:t>Renewable</a:t>
              </a:r>
              <a:r>
                <a:rPr lang="de-DE" sz="2000" b="1" dirty="0">
                  <a:solidFill>
                    <a:prstClr val="white"/>
                  </a:solidFill>
                </a:rPr>
                <a:t> </a:t>
              </a:r>
              <a:r>
                <a:rPr lang="de-DE" sz="2000" b="1" dirty="0" err="1">
                  <a:solidFill>
                    <a:prstClr val="white"/>
                  </a:solidFill>
                </a:rPr>
                <a:t>energy</a:t>
              </a:r>
              <a:endParaRPr lang="de-DE" sz="20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2000" b="1" dirty="0" err="1">
                  <a:solidFill>
                    <a:prstClr val="white"/>
                  </a:solidFill>
                </a:rPr>
                <a:t>Energy</a:t>
              </a:r>
              <a:r>
                <a:rPr lang="de-DE" sz="2000" b="1" dirty="0">
                  <a:solidFill>
                    <a:prstClr val="white"/>
                  </a:solidFill>
                </a:rPr>
                <a:t> </a:t>
              </a:r>
              <a:r>
                <a:rPr lang="de-DE" sz="2000" b="1" dirty="0" err="1">
                  <a:solidFill>
                    <a:prstClr val="white"/>
                  </a:solidFill>
                </a:rPr>
                <a:t>efficiency</a:t>
              </a:r>
              <a:endParaRPr lang="de-DE" sz="20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2000" b="1" dirty="0">
                  <a:solidFill>
                    <a:prstClr val="white"/>
                  </a:solidFill>
                </a:rPr>
                <a:t>Blue </a:t>
              </a:r>
              <a:r>
                <a:rPr lang="de-DE" sz="2000" b="1" dirty="0" err="1">
                  <a:solidFill>
                    <a:prstClr val="white"/>
                  </a:solidFill>
                </a:rPr>
                <a:t>growth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609371" y="3501008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609371" y="4275844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2609371" y="5039054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7073359" y="1540237"/>
            <a:ext cx="180053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prstClr val="white"/>
                </a:solidFill>
              </a:rPr>
              <a:t>EU </a:t>
            </a:r>
            <a:r>
              <a:rPr lang="de-DE" sz="2600" b="1" dirty="0" err="1">
                <a:solidFill>
                  <a:prstClr val="white"/>
                </a:solidFill>
              </a:rPr>
              <a:t>strategy</a:t>
            </a:r>
            <a:r>
              <a:rPr lang="de-DE" sz="2600" b="1" dirty="0">
                <a:solidFill>
                  <a:prstClr val="white"/>
                </a:solidFill>
              </a:rPr>
              <a:t> </a:t>
            </a:r>
            <a:r>
              <a:rPr lang="de-DE" sz="2600" b="1" dirty="0" err="1">
                <a:solidFill>
                  <a:prstClr val="white"/>
                </a:solidFill>
              </a:rPr>
              <a:t>support</a:t>
            </a:r>
            <a:endParaRPr lang="de-DE" sz="2600" b="1" dirty="0">
              <a:solidFill>
                <a:prstClr val="white"/>
              </a:solidFill>
            </a:endParaRPr>
          </a:p>
          <a:p>
            <a:pPr marL="0" lvl="1" algn="ctr"/>
            <a:endParaRPr lang="de-DE" sz="1900" b="1" dirty="0">
              <a:solidFill>
                <a:prstClr val="white"/>
              </a:solidFill>
            </a:endParaRPr>
          </a:p>
          <a:p>
            <a:pPr marL="0" lvl="1" algn="ctr">
              <a:spcBef>
                <a:spcPts val="600"/>
              </a:spcBef>
            </a:pPr>
            <a:r>
              <a:rPr lang="de-DE" sz="1900" b="1" dirty="0" err="1">
                <a:solidFill>
                  <a:prstClr val="white"/>
                </a:solidFill>
              </a:rPr>
              <a:t>Seed</a:t>
            </a:r>
            <a:r>
              <a:rPr lang="de-DE" sz="1900" b="1" dirty="0">
                <a:solidFill>
                  <a:prstClr val="white"/>
                </a:solidFill>
              </a:rPr>
              <a:t> </a:t>
            </a:r>
            <a:r>
              <a:rPr lang="de-DE" sz="1900" b="1" dirty="0" err="1">
                <a:solidFill>
                  <a:prstClr val="white"/>
                </a:solidFill>
              </a:rPr>
              <a:t>money</a:t>
            </a:r>
            <a:endParaRPr lang="de-DE" sz="1900" b="1" dirty="0">
              <a:solidFill>
                <a:prstClr val="white"/>
              </a:solidFill>
            </a:endParaRPr>
          </a:p>
          <a:p>
            <a:pPr marL="0" lvl="1" algn="ctr">
              <a:spcBef>
                <a:spcPts val="1200"/>
              </a:spcBef>
            </a:pPr>
            <a:r>
              <a:rPr lang="de-DE" sz="1900" b="1" dirty="0">
                <a:solidFill>
                  <a:prstClr val="white"/>
                </a:solidFill>
              </a:rPr>
              <a:t>Support of</a:t>
            </a:r>
            <a:br>
              <a:rPr lang="de-DE" sz="1900" b="1" dirty="0">
                <a:solidFill>
                  <a:prstClr val="white"/>
                </a:solidFill>
              </a:rPr>
            </a:br>
            <a:r>
              <a:rPr lang="de-DE" sz="1900" b="1" dirty="0">
                <a:solidFill>
                  <a:prstClr val="white"/>
                </a:solidFill>
              </a:rPr>
              <a:t>PACs &amp; HA</a:t>
            </a:r>
            <a:r>
              <a:rPr lang="lv-LV" sz="1900" b="1" dirty="0">
                <a:solidFill>
                  <a:prstClr val="white"/>
                </a:solidFill>
              </a:rPr>
              <a:t>C</a:t>
            </a:r>
            <a:r>
              <a:rPr lang="de-DE" sz="1900" b="1" dirty="0">
                <a:solidFill>
                  <a:prstClr val="white"/>
                </a:solidFill>
              </a:rPr>
              <a:t>s</a:t>
            </a:r>
          </a:p>
          <a:p>
            <a:pPr marL="0" lvl="1" algn="ctr">
              <a:spcBef>
                <a:spcPts val="1200"/>
              </a:spcBef>
            </a:pPr>
            <a:r>
              <a:rPr lang="de-DE" sz="1900" b="1" dirty="0" err="1">
                <a:solidFill>
                  <a:prstClr val="white"/>
                </a:solidFill>
              </a:rPr>
              <a:t>Targeted</a:t>
            </a:r>
            <a:r>
              <a:rPr lang="de-DE" sz="1900" b="1" dirty="0">
                <a:solidFill>
                  <a:prstClr val="white"/>
                </a:solidFill>
              </a:rPr>
              <a:t> </a:t>
            </a:r>
            <a:r>
              <a:rPr lang="de-DE" sz="1900" b="1" dirty="0" err="1">
                <a:solidFill>
                  <a:prstClr val="white"/>
                </a:solidFill>
              </a:rPr>
              <a:t>support</a:t>
            </a:r>
            <a:r>
              <a:rPr lang="de-DE" sz="1900" b="1" dirty="0">
                <a:solidFill>
                  <a:prstClr val="white"/>
                </a:solidFill>
              </a:rPr>
              <a:t> &amp; EUSBSR </a:t>
            </a:r>
            <a:r>
              <a:rPr lang="de-DE" sz="1900" b="1" dirty="0" err="1">
                <a:solidFill>
                  <a:prstClr val="white"/>
                </a:solidFill>
              </a:rPr>
              <a:t>forums</a:t>
            </a:r>
            <a:endParaRPr lang="de-DE" sz="1900" b="1" dirty="0">
              <a:solidFill>
                <a:prstClr val="white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79512" y="1844824"/>
            <a:ext cx="2016224" cy="3960440"/>
            <a:chOff x="161268" y="1844824"/>
            <a:chExt cx="2016224" cy="3960440"/>
          </a:xfrm>
        </p:grpSpPr>
        <p:sp>
          <p:nvSpPr>
            <p:cNvPr id="8" name="Abgerundetes Rechteck 7"/>
            <p:cNvSpPr/>
            <p:nvPr/>
          </p:nvSpPr>
          <p:spPr>
            <a:xfrm>
              <a:off x="161268" y="1844824"/>
              <a:ext cx="2016224" cy="3960440"/>
            </a:xfrm>
            <a:prstGeom prst="roundRect">
              <a:avLst>
                <a:gd name="adj" fmla="val 50000"/>
              </a:avLst>
            </a:prstGeom>
            <a:solidFill>
              <a:srgbClr val="EE690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9111" y="2160582"/>
              <a:ext cx="1800538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00" b="1" dirty="0">
                  <a:solidFill>
                    <a:prstClr val="white"/>
                  </a:solidFill>
                </a:rPr>
                <a:t>Innovation</a:t>
              </a:r>
            </a:p>
            <a:p>
              <a:pPr marL="0" lvl="1" algn="ctr">
                <a:spcBef>
                  <a:spcPts val="1800"/>
                </a:spcBef>
              </a:pPr>
              <a:r>
                <a:rPr lang="de-DE" sz="1900" b="1" dirty="0">
                  <a:solidFill>
                    <a:prstClr val="white"/>
                  </a:solidFill>
                </a:rPr>
                <a:t>Research &amp; </a:t>
              </a:r>
              <a:r>
                <a:rPr lang="de-DE" sz="1900" b="1" dirty="0" err="1">
                  <a:solidFill>
                    <a:prstClr val="white"/>
                  </a:solidFill>
                </a:rPr>
                <a:t>innovation</a:t>
              </a:r>
              <a:r>
                <a:rPr lang="de-DE" sz="1900" b="1" dirty="0">
                  <a:solidFill>
                    <a:prstClr val="white"/>
                  </a:solidFill>
                </a:rPr>
                <a:t> </a:t>
              </a:r>
              <a:r>
                <a:rPr lang="de-DE" sz="1900" b="1" dirty="0" err="1">
                  <a:solidFill>
                    <a:prstClr val="white"/>
                  </a:solidFill>
                </a:rPr>
                <a:t>infrastructures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>
                  <a:solidFill>
                    <a:prstClr val="white"/>
                  </a:solidFill>
                </a:rPr>
                <a:t>Smart </a:t>
              </a:r>
              <a:r>
                <a:rPr lang="de-DE" sz="1900" b="1" dirty="0" err="1">
                  <a:solidFill>
                    <a:prstClr val="white"/>
                  </a:solidFill>
                </a:rPr>
                <a:t>specialisation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>
                  <a:solidFill>
                    <a:prstClr val="white"/>
                  </a:solidFill>
                </a:rPr>
                <a:t>Non-</a:t>
              </a:r>
              <a:r>
                <a:rPr lang="de-DE" sz="1900" b="1" dirty="0" err="1">
                  <a:solidFill>
                    <a:prstClr val="white"/>
                  </a:solidFill>
                </a:rPr>
                <a:t>technological</a:t>
              </a:r>
              <a:r>
                <a:rPr lang="de-DE" sz="1900" b="1" dirty="0">
                  <a:solidFill>
                    <a:prstClr val="white"/>
                  </a:solidFill>
                </a:rPr>
                <a:t> </a:t>
              </a:r>
              <a:r>
                <a:rPr lang="de-DE" sz="1900" b="1" dirty="0" err="1">
                  <a:solidFill>
                    <a:prstClr val="white"/>
                  </a:solidFill>
                </a:rPr>
                <a:t>innovation</a:t>
              </a:r>
              <a:endParaRPr lang="de-DE" sz="1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341288" y="3789040"/>
              <a:ext cx="165618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341288" y="4537998"/>
              <a:ext cx="165618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3"/>
          <p:cNvGrpSpPr/>
          <p:nvPr/>
        </p:nvGrpSpPr>
        <p:grpSpPr>
          <a:xfrm>
            <a:off x="4697434" y="805348"/>
            <a:ext cx="2016224" cy="5112000"/>
            <a:chOff x="4697434" y="805348"/>
            <a:chExt cx="2016224" cy="5112000"/>
          </a:xfrm>
        </p:grpSpPr>
        <p:sp>
          <p:nvSpPr>
            <p:cNvPr id="10" name="Abgerundetes Rechteck 9"/>
            <p:cNvSpPr/>
            <p:nvPr/>
          </p:nvSpPr>
          <p:spPr>
            <a:xfrm>
              <a:off x="4697434" y="805348"/>
              <a:ext cx="2016224" cy="5112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805277" y="1245524"/>
              <a:ext cx="1800538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600" b="1" dirty="0">
                  <a:solidFill>
                    <a:prstClr val="white"/>
                  </a:solidFill>
                </a:rPr>
                <a:t>Transport</a:t>
              </a:r>
            </a:p>
            <a:p>
              <a:pPr marL="0" lvl="1" algn="ctr"/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 err="1">
                  <a:solidFill>
                    <a:prstClr val="white"/>
                  </a:solidFill>
                </a:rPr>
                <a:t>Interoperability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 err="1">
                  <a:solidFill>
                    <a:prstClr val="white"/>
                  </a:solidFill>
                </a:rPr>
                <a:t>Accessibility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>
                  <a:solidFill>
                    <a:prstClr val="white"/>
                  </a:solidFill>
                </a:rPr>
                <a:t>Maritime </a:t>
              </a:r>
              <a:r>
                <a:rPr lang="de-DE" sz="1900" b="1" dirty="0" err="1">
                  <a:solidFill>
                    <a:prstClr val="white"/>
                  </a:solidFill>
                </a:rPr>
                <a:t>Safety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 err="1">
                  <a:solidFill>
                    <a:prstClr val="white"/>
                  </a:solidFill>
                </a:rPr>
                <a:t>Shipping</a:t>
              </a:r>
              <a:endParaRPr lang="de-DE" sz="1900" b="1" dirty="0">
                <a:solidFill>
                  <a:prstClr val="white"/>
                </a:solidFill>
              </a:endParaRPr>
            </a:p>
            <a:p>
              <a:pPr marL="0" lvl="1" algn="ctr">
                <a:spcBef>
                  <a:spcPts val="1200"/>
                </a:spcBef>
              </a:pPr>
              <a:r>
                <a:rPr lang="de-DE" sz="1900" b="1" dirty="0">
                  <a:solidFill>
                    <a:prstClr val="white"/>
                  </a:solidFill>
                </a:rPr>
                <a:t>Urban </a:t>
              </a:r>
              <a:r>
                <a:rPr lang="de-DE" sz="1900" b="1" dirty="0" err="1">
                  <a:solidFill>
                    <a:prstClr val="white"/>
                  </a:solidFill>
                </a:rPr>
                <a:t>mobility</a:t>
              </a:r>
              <a:endParaRPr lang="de-DE" sz="1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>
            <a:xfrm>
              <a:off x="4877454" y="2503092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4877454" y="2942196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4877454" y="3403122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4877454" y="3846609"/>
              <a:ext cx="1656184" cy="0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Gerade Verbindung 25"/>
          <p:cNvCxnSpPr/>
          <p:nvPr/>
        </p:nvCxnSpPr>
        <p:spPr>
          <a:xfrm>
            <a:off x="7146044" y="3119844"/>
            <a:ext cx="1656184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7146044" y="3868802"/>
            <a:ext cx="1656184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Autofit/>
          </a:bodyPr>
          <a:lstStyle/>
          <a:p>
            <a:r>
              <a:rPr lang="de-DE" sz="2800" dirty="0"/>
              <a:t>Project </a:t>
            </a:r>
            <a:r>
              <a:rPr lang="de-DE" sz="2800" dirty="0" err="1"/>
              <a:t>library</a:t>
            </a:r>
            <a:r>
              <a:rPr lang="de-DE" sz="2800" dirty="0"/>
              <a:t>  - </a:t>
            </a:r>
            <a:r>
              <a:rPr lang="de-DE" sz="2800" dirty="0" err="1"/>
              <a:t>ongoing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finalised</a:t>
            </a:r>
            <a:r>
              <a:rPr lang="de-DE" sz="2800" dirty="0"/>
              <a:t> </a:t>
            </a:r>
            <a:r>
              <a:rPr lang="de-DE" sz="2800" dirty="0" err="1"/>
              <a:t>projects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Which way to innovativeness, Szczecin | 6 December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8" y="1340768"/>
            <a:ext cx="52959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1" y="3356992"/>
            <a:ext cx="5688632" cy="534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716016" y="2060848"/>
            <a:ext cx="5112568" cy="720080"/>
          </a:xfrm>
          <a:prstGeom prst="roundRect">
            <a:avLst>
              <a:gd name="adj" fmla="val 50000"/>
            </a:avLst>
          </a:prstGeom>
          <a:solidFill>
            <a:srgbClr val="00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r>
              <a:rPr lang="de-DE" sz="2600" b="1" dirty="0">
                <a:solidFill>
                  <a:prstClr val="white"/>
                </a:solidFill>
              </a:rPr>
              <a:t>projects.interreg-baltic.eu</a:t>
            </a:r>
            <a:endParaRPr lang="en-GB" sz="2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7.06.21_InterregBSR_template_4by3">
  <a:themeElements>
    <a:clrScheme name="BSR office colours">
      <a:dk1>
        <a:sysClr val="windowText" lastClr="000000"/>
      </a:dk1>
      <a:lt1>
        <a:sysClr val="window" lastClr="FFFFFF"/>
      </a:lt1>
      <a:dk2>
        <a:srgbClr val="00507F"/>
      </a:dk2>
      <a:lt2>
        <a:srgbClr val="CCDCE5"/>
      </a:lt2>
      <a:accent1>
        <a:srgbClr val="2CAAE1"/>
      </a:accent1>
      <a:accent2>
        <a:srgbClr val="A1C611"/>
      </a:accent2>
      <a:accent3>
        <a:srgbClr val="C5D773"/>
      </a:accent3>
      <a:accent4>
        <a:srgbClr val="C00000"/>
      </a:accent4>
      <a:accent5>
        <a:srgbClr val="535353"/>
      </a:accent5>
      <a:accent6>
        <a:srgbClr val="DFDFDF"/>
      </a:accent6>
      <a:hlink>
        <a:srgbClr val="2CAAE1"/>
      </a:hlink>
      <a:folHlink>
        <a:srgbClr val="A1C611"/>
      </a:folHlink>
    </a:clrScheme>
    <a:fontScheme name="BS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4.10.24_InterregBSR_ppt_template_StefanieMaack">
  <a:themeElements>
    <a:clrScheme name="Baltic Sea Region Programme">
      <a:dk1>
        <a:srgbClr val="535353"/>
      </a:dk1>
      <a:lt1>
        <a:sysClr val="window" lastClr="FFFFFF"/>
      </a:lt1>
      <a:dk2>
        <a:srgbClr val="BD1A1A"/>
      </a:dk2>
      <a:lt2>
        <a:srgbClr val="00507F"/>
      </a:lt2>
      <a:accent1>
        <a:srgbClr val="A1C611"/>
      </a:accent1>
      <a:accent2>
        <a:srgbClr val="2CAAFF"/>
      </a:accent2>
      <a:accent3>
        <a:srgbClr val="FDC608"/>
      </a:accent3>
      <a:accent4>
        <a:srgbClr val="45802F"/>
      </a:accent4>
      <a:accent5>
        <a:srgbClr val="0679AC"/>
      </a:accent5>
      <a:accent6>
        <a:srgbClr val="A4A999"/>
      </a:accent6>
      <a:hlink>
        <a:srgbClr val="2CAAE1"/>
      </a:hlink>
      <a:folHlink>
        <a:srgbClr val="00507F"/>
      </a:folHlink>
    </a:clrScheme>
    <a:fontScheme name="BS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2017.06.21_InterregBSR_template_4by3</Template>
  <TotalTime>673</TotalTime>
  <Words>662</Words>
  <Application>Microsoft Office PowerPoint</Application>
  <PresentationFormat>On-screen Show (4:3)</PresentationFormat>
  <Paragraphs>145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Open Sans Light</vt:lpstr>
      <vt:lpstr>Raleway</vt:lpstr>
      <vt:lpstr>Raleway Light</vt:lpstr>
      <vt:lpstr>2017.06.21_InterregBSR_template_4by3</vt:lpstr>
      <vt:lpstr>2014.10.24_InterregBSR_ppt_template_StefanieMaack</vt:lpstr>
      <vt:lpstr>Interreg Baltic Sea Region: current status and programming</vt:lpstr>
      <vt:lpstr>PowerPoint Presentation</vt:lpstr>
      <vt:lpstr>Interreg Baltic Sea Region 2014-2020: brief overview</vt:lpstr>
      <vt:lpstr>PowerPoint Presentation</vt:lpstr>
      <vt:lpstr>PowerPoint Presentation</vt:lpstr>
      <vt:lpstr>Partner organisations in different countries  </vt:lpstr>
      <vt:lpstr>Over 1700 partners working together</vt:lpstr>
      <vt:lpstr>PowerPoint Presentation</vt:lpstr>
      <vt:lpstr>Project library  - ongoing and finalised projects</vt:lpstr>
      <vt:lpstr>Project library – dynamic content</vt:lpstr>
      <vt:lpstr>Interreg Baltic Sea Region 2021-2027: update on state of programming</vt:lpstr>
      <vt:lpstr>PowerPoint Presentation</vt:lpstr>
      <vt:lpstr>Programming  process </vt:lpstr>
      <vt:lpstr>Thematic overview for public consultation</vt:lpstr>
      <vt:lpstr>Our approaches for the future</vt:lpstr>
      <vt:lpstr>BSSSC Annual Conference</vt:lpstr>
    </vt:vector>
  </TitlesOfParts>
  <Company>Investitionsbank Schleswig-Holstein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Stefanie Maack</dc:creator>
  <cp:lastModifiedBy>Kislyak, Marina</cp:lastModifiedBy>
  <cp:revision>144</cp:revision>
  <cp:lastPrinted>2020-09-30T13:21:46Z</cp:lastPrinted>
  <dcterms:created xsi:type="dcterms:W3CDTF">2019-08-30T12:22:26Z</dcterms:created>
  <dcterms:modified xsi:type="dcterms:W3CDTF">2020-09-30T13:27:43Z</dcterms:modified>
</cp:coreProperties>
</file>